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notesSlides/notesSlide40.xml" ContentType="application/vnd.openxmlformats-officedocument.presentationml.notesSlide+xml"/>
  <Override PartName="/ppt/charts/chart2.xml" ContentType="application/vnd.openxmlformats-officedocument.drawingml.chart+xml"/>
  <Override PartName="/ppt/notesSlides/notesSlide41.xml" ContentType="application/vnd.openxmlformats-officedocument.presentationml.notesSlide+xml"/>
  <Override PartName="/ppt/charts/chart3.xml" ContentType="application/vnd.openxmlformats-officedocument.drawingml.chart+xml"/>
  <Override PartName="/ppt/notesSlides/notesSlide42.xml" ContentType="application/vnd.openxmlformats-officedocument.presentationml.notesSlide+xml"/>
  <Override PartName="/ppt/charts/chart4.xml" ContentType="application/vnd.openxmlformats-officedocument.drawingml.chart+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5.xml" ContentType="application/vnd.openxmlformats-officedocument.drawingml.chart+xml"/>
  <Override PartName="/ppt/notesSlides/notesSlide45.xml" ContentType="application/vnd.openxmlformats-officedocument.presentationml.notesSlide+xml"/>
  <Override PartName="/ppt/charts/chart6.xml" ContentType="application/vnd.openxmlformats-officedocument.drawingml.chart+xml"/>
  <Override PartName="/ppt/notesSlides/notesSlide46.xml" ContentType="application/vnd.openxmlformats-officedocument.presentationml.notesSlide+xml"/>
  <Override PartName="/ppt/charts/chart7.xml" ContentType="application/vnd.openxmlformats-officedocument.drawingml.chart+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9"/>
  </p:notesMasterIdLst>
  <p:handoutMasterIdLst>
    <p:handoutMasterId r:id="rId50"/>
  </p:handoutMasterIdLst>
  <p:sldIdLst>
    <p:sldId id="527" r:id="rId2"/>
    <p:sldId id="528" r:id="rId3"/>
    <p:sldId id="584" r:id="rId4"/>
    <p:sldId id="530" r:id="rId5"/>
    <p:sldId id="587" r:id="rId6"/>
    <p:sldId id="586" r:id="rId7"/>
    <p:sldId id="585" r:id="rId8"/>
    <p:sldId id="562" r:id="rId9"/>
    <p:sldId id="532" r:id="rId10"/>
    <p:sldId id="563" r:id="rId11"/>
    <p:sldId id="561" r:id="rId12"/>
    <p:sldId id="537" r:id="rId13"/>
    <p:sldId id="588" r:id="rId14"/>
    <p:sldId id="590" r:id="rId15"/>
    <p:sldId id="582" r:id="rId16"/>
    <p:sldId id="581" r:id="rId17"/>
    <p:sldId id="580" r:id="rId18"/>
    <p:sldId id="567" r:id="rId19"/>
    <p:sldId id="568" r:id="rId20"/>
    <p:sldId id="571" r:id="rId21"/>
    <p:sldId id="593" r:id="rId22"/>
    <p:sldId id="595" r:id="rId23"/>
    <p:sldId id="597" r:id="rId24"/>
    <p:sldId id="555" r:id="rId25"/>
    <p:sldId id="556" r:id="rId26"/>
    <p:sldId id="557" r:id="rId27"/>
    <p:sldId id="558" r:id="rId28"/>
    <p:sldId id="559" r:id="rId29"/>
    <p:sldId id="560" r:id="rId30"/>
    <p:sldId id="594" r:id="rId31"/>
    <p:sldId id="576" r:id="rId32"/>
    <p:sldId id="583" r:id="rId33"/>
    <p:sldId id="577" r:id="rId34"/>
    <p:sldId id="579" r:id="rId35"/>
    <p:sldId id="514" r:id="rId36"/>
    <p:sldId id="314" r:id="rId37"/>
    <p:sldId id="300" r:id="rId38"/>
    <p:sldId id="312" r:id="rId39"/>
    <p:sldId id="600" r:id="rId40"/>
    <p:sldId id="599" r:id="rId41"/>
    <p:sldId id="598" r:id="rId42"/>
    <p:sldId id="596" r:id="rId43"/>
    <p:sldId id="310" r:id="rId44"/>
    <p:sldId id="602" r:id="rId45"/>
    <p:sldId id="601" r:id="rId46"/>
    <p:sldId id="565" r:id="rId47"/>
    <p:sldId id="270"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946231"/>
    <a:srgbClr val="996633"/>
    <a:srgbClr val="B0FF00"/>
    <a:srgbClr val="F0E4B8"/>
    <a:srgbClr val="F0F000"/>
    <a:srgbClr val="F3F3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73" autoAdjust="0"/>
    <p:restoredTop sz="64547" autoAdjust="0"/>
  </p:normalViewPr>
  <p:slideViewPr>
    <p:cSldViewPr snapToGrid="0" snapToObjects="1">
      <p:cViewPr varScale="1">
        <p:scale>
          <a:sx n="70" d="100"/>
          <a:sy n="70" d="100"/>
        </p:scale>
        <p:origin x="-2504" y="-112"/>
      </p:cViewPr>
      <p:guideLst>
        <p:guide orient="horz" pos="2160"/>
        <p:guide pos="2880"/>
      </p:guideLst>
    </p:cSldViewPr>
  </p:slideViewPr>
  <p:notesTextViewPr>
    <p:cViewPr>
      <p:scale>
        <a:sx n="100" d="100"/>
        <a:sy n="100" d="100"/>
      </p:scale>
      <p:origin x="0" y="0"/>
    </p:cViewPr>
  </p:notesTextViewPr>
  <p:sorterViewPr>
    <p:cViewPr>
      <p:scale>
        <a:sx n="65" d="100"/>
        <a:sy n="6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swarun:Documents:carspeak_ppt_char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swarun:Documents:carspeak_ppt_char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swarun:Documents:carspeak_ppt_chart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swarun:Documents:carspeak_ppt_chart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swarun:Documents:carspeak_ppt_chart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swarun:Documents:carspeak_ppt_chart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swarun:Documents:carspeak_ppt_char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a:noFill/>
            </a:ln>
          </c:spPr>
          <c:marker>
            <c:symbol val="none"/>
          </c:marker>
          <c:xVal>
            <c:numRef>
              <c:f>Sheet6!$A$1:$A$13</c:f>
              <c:numCache>
                <c:formatCode>General</c:formatCode>
                <c:ptCount val="13"/>
                <c:pt idx="0">
                  <c:v>0.0</c:v>
                </c:pt>
                <c:pt idx="1">
                  <c:v>0.00852</c:v>
                </c:pt>
                <c:pt idx="2">
                  <c:v>0.042705</c:v>
                </c:pt>
                <c:pt idx="3">
                  <c:v>0.10216</c:v>
                </c:pt>
                <c:pt idx="4">
                  <c:v>0.213428</c:v>
                </c:pt>
                <c:pt idx="5">
                  <c:v>0.287201</c:v>
                </c:pt>
                <c:pt idx="6">
                  <c:v>0.414298</c:v>
                </c:pt>
                <c:pt idx="7">
                  <c:v>0.496447</c:v>
                </c:pt>
                <c:pt idx="8">
                  <c:v>0.59599</c:v>
                </c:pt>
                <c:pt idx="9">
                  <c:v>0.695106</c:v>
                </c:pt>
                <c:pt idx="10">
                  <c:v>0.812964</c:v>
                </c:pt>
                <c:pt idx="11">
                  <c:v>0.917769</c:v>
                </c:pt>
                <c:pt idx="12">
                  <c:v>0.97901</c:v>
                </c:pt>
              </c:numCache>
            </c:numRef>
          </c:xVal>
          <c:yVal>
            <c:numRef>
              <c:f>Sheet6!$B$1:$B$13</c:f>
              <c:numCache>
                <c:formatCode>General</c:formatCode>
                <c:ptCount val="13"/>
                <c:pt idx="0">
                  <c:v>400.0</c:v>
                </c:pt>
                <c:pt idx="1">
                  <c:v>396.445686</c:v>
                </c:pt>
                <c:pt idx="2">
                  <c:v>382.742986</c:v>
                </c:pt>
                <c:pt idx="3">
                  <c:v>359.1361219999999</c:v>
                </c:pt>
                <c:pt idx="4">
                  <c:v>314.4727779999999</c:v>
                </c:pt>
                <c:pt idx="5">
                  <c:v>284.9961849999999</c:v>
                </c:pt>
                <c:pt idx="6">
                  <c:v>234.17884</c:v>
                </c:pt>
                <c:pt idx="7">
                  <c:v>201.318581</c:v>
                </c:pt>
                <c:pt idx="8">
                  <c:v>161.517161</c:v>
                </c:pt>
                <c:pt idx="9">
                  <c:v>121.95743</c:v>
                </c:pt>
                <c:pt idx="10">
                  <c:v>74.659914</c:v>
                </c:pt>
                <c:pt idx="11">
                  <c:v>32.85386799999999</c:v>
                </c:pt>
                <c:pt idx="12">
                  <c:v>8.377583</c:v>
                </c:pt>
              </c:numCache>
            </c:numRef>
          </c:yVal>
          <c:smooth val="0"/>
        </c:ser>
        <c:ser>
          <c:idx val="1"/>
          <c:order val="1"/>
          <c:spPr>
            <a:ln>
              <a:noFill/>
            </a:ln>
          </c:spPr>
          <c:marker>
            <c:symbol val="none"/>
          </c:marker>
          <c:xVal>
            <c:numRef>
              <c:f>Sheet6!$D$1:$D$16</c:f>
              <c:numCache>
                <c:formatCode>General</c:formatCode>
                <c:ptCount val="16"/>
                <c:pt idx="0">
                  <c:v>0.0</c:v>
                </c:pt>
                <c:pt idx="1">
                  <c:v>0.026818</c:v>
                </c:pt>
                <c:pt idx="2">
                  <c:v>0.042324</c:v>
                </c:pt>
                <c:pt idx="3">
                  <c:v>0.061551</c:v>
                </c:pt>
                <c:pt idx="4">
                  <c:v>0.078205</c:v>
                </c:pt>
                <c:pt idx="5">
                  <c:v>0.110253</c:v>
                </c:pt>
                <c:pt idx="6">
                  <c:v>0.138891</c:v>
                </c:pt>
                <c:pt idx="7">
                  <c:v>0.199373</c:v>
                </c:pt>
                <c:pt idx="8">
                  <c:v>0.291252</c:v>
                </c:pt>
                <c:pt idx="9">
                  <c:v>0.397403</c:v>
                </c:pt>
                <c:pt idx="10">
                  <c:v>0.495775</c:v>
                </c:pt>
                <c:pt idx="11">
                  <c:v>0.616883</c:v>
                </c:pt>
                <c:pt idx="12">
                  <c:v>0.705542</c:v>
                </c:pt>
                <c:pt idx="13">
                  <c:v>0.788752</c:v>
                </c:pt>
                <c:pt idx="14">
                  <c:v>0.941372</c:v>
                </c:pt>
                <c:pt idx="15">
                  <c:v>0.975069</c:v>
                </c:pt>
              </c:numCache>
            </c:numRef>
          </c:xVal>
          <c:yVal>
            <c:numRef>
              <c:f>Sheet6!$E$1:$E$16</c:f>
              <c:numCache>
                <c:formatCode>General</c:formatCode>
                <c:ptCount val="16"/>
                <c:pt idx="0">
                  <c:v>2534.704112</c:v>
                </c:pt>
                <c:pt idx="1">
                  <c:v>1613.55362</c:v>
                </c:pt>
                <c:pt idx="2">
                  <c:v>825.9512199999998</c:v>
                </c:pt>
                <c:pt idx="3">
                  <c:v>503.886288</c:v>
                </c:pt>
                <c:pt idx="4">
                  <c:v>426.569681</c:v>
                </c:pt>
                <c:pt idx="5">
                  <c:v>150.202263</c:v>
                </c:pt>
                <c:pt idx="6">
                  <c:v>16.694362</c:v>
                </c:pt>
                <c:pt idx="7">
                  <c:v>0.0</c:v>
                </c:pt>
                <c:pt idx="8">
                  <c:v>0.0</c:v>
                </c:pt>
                <c:pt idx="9">
                  <c:v>0.0</c:v>
                </c:pt>
                <c:pt idx="10">
                  <c:v>0.0</c:v>
                </c:pt>
                <c:pt idx="11">
                  <c:v>0.0</c:v>
                </c:pt>
                <c:pt idx="12">
                  <c:v>0.0</c:v>
                </c:pt>
                <c:pt idx="13">
                  <c:v>0.0</c:v>
                </c:pt>
                <c:pt idx="14">
                  <c:v>0.0</c:v>
                </c:pt>
                <c:pt idx="15">
                  <c:v>0.0</c:v>
                </c:pt>
              </c:numCache>
            </c:numRef>
          </c:yVal>
          <c:smooth val="0"/>
        </c:ser>
        <c:ser>
          <c:idx val="2"/>
          <c:order val="2"/>
          <c:spPr>
            <a:ln>
              <a:noFill/>
            </a:ln>
          </c:spPr>
          <c:marker>
            <c:symbol val="none"/>
          </c:marker>
          <c:xVal>
            <c:numRef>
              <c:f>Sheet6!$G$1:$G$13</c:f>
              <c:numCache>
                <c:formatCode>General</c:formatCode>
                <c:ptCount val="13"/>
                <c:pt idx="0">
                  <c:v>0.0</c:v>
                </c:pt>
                <c:pt idx="1">
                  <c:v>0.031179</c:v>
                </c:pt>
                <c:pt idx="2">
                  <c:v>0.039702</c:v>
                </c:pt>
                <c:pt idx="3">
                  <c:v>0.098671</c:v>
                </c:pt>
                <c:pt idx="4">
                  <c:v>0.192095</c:v>
                </c:pt>
                <c:pt idx="5">
                  <c:v>0.293434</c:v>
                </c:pt>
                <c:pt idx="6">
                  <c:v>0.384827</c:v>
                </c:pt>
                <c:pt idx="7">
                  <c:v>0.465978</c:v>
                </c:pt>
                <c:pt idx="8">
                  <c:v>0.596942</c:v>
                </c:pt>
                <c:pt idx="9">
                  <c:v>0.696778</c:v>
                </c:pt>
                <c:pt idx="10">
                  <c:v>0.79606</c:v>
                </c:pt>
                <c:pt idx="11">
                  <c:v>0.894827</c:v>
                </c:pt>
                <c:pt idx="12">
                  <c:v>0.965496</c:v>
                </c:pt>
              </c:numCache>
            </c:numRef>
          </c:xVal>
          <c:yVal>
            <c:numRef>
              <c:f>Sheet6!$H$1:$H$13</c:f>
              <c:numCache>
                <c:formatCode>General</c:formatCode>
                <c:ptCount val="13"/>
                <c:pt idx="0">
                  <c:v>1839.539024</c:v>
                </c:pt>
                <c:pt idx="1">
                  <c:v>1784.762456</c:v>
                </c:pt>
                <c:pt idx="2">
                  <c:v>1767.117982</c:v>
                </c:pt>
                <c:pt idx="3">
                  <c:v>1641.229178</c:v>
                </c:pt>
                <c:pt idx="4">
                  <c:v>1465.041379</c:v>
                </c:pt>
                <c:pt idx="5">
                  <c:v>1279.744642</c:v>
                </c:pt>
                <c:pt idx="6">
                  <c:v>1112.254028</c:v>
                </c:pt>
                <c:pt idx="7">
                  <c:v>963.3212749999999</c:v>
                </c:pt>
                <c:pt idx="8">
                  <c:v>732.236301</c:v>
                </c:pt>
                <c:pt idx="9">
                  <c:v>553.18646</c:v>
                </c:pt>
                <c:pt idx="10">
                  <c:v>369.826493</c:v>
                </c:pt>
                <c:pt idx="11">
                  <c:v>192.062616</c:v>
                </c:pt>
                <c:pt idx="12">
                  <c:v>62.273259</c:v>
                </c:pt>
              </c:numCache>
            </c:numRef>
          </c:yVal>
          <c:smooth val="0"/>
        </c:ser>
        <c:dLbls>
          <c:showLegendKey val="0"/>
          <c:showVal val="0"/>
          <c:showCatName val="0"/>
          <c:showSerName val="0"/>
          <c:showPercent val="0"/>
          <c:showBubbleSize val="0"/>
        </c:dLbls>
        <c:axId val="-2071538184"/>
        <c:axId val="-2071557480"/>
      </c:scatterChart>
      <c:valAx>
        <c:axId val="-2071538184"/>
        <c:scaling>
          <c:orientation val="minMax"/>
          <c:max val="1.0"/>
          <c:min val="0.0"/>
        </c:scaling>
        <c:delete val="0"/>
        <c:axPos val="b"/>
        <c:numFmt formatCode="General" sourceLinked="1"/>
        <c:majorTickMark val="out"/>
        <c:minorTickMark val="none"/>
        <c:tickLblPos val="nextTo"/>
        <c:crossAx val="-2071557480"/>
        <c:crosses val="autoZero"/>
        <c:crossBetween val="midCat"/>
        <c:majorUnit val="0.2"/>
      </c:valAx>
      <c:valAx>
        <c:axId val="-2071557480"/>
        <c:scaling>
          <c:orientation val="minMax"/>
        </c:scaling>
        <c:delete val="0"/>
        <c:axPos val="l"/>
        <c:numFmt formatCode="General" sourceLinked="1"/>
        <c:majorTickMark val="out"/>
        <c:minorTickMark val="none"/>
        <c:tickLblPos val="nextTo"/>
        <c:crossAx val="-2071538184"/>
        <c:crosses val="autoZero"/>
        <c:crossBetween val="midCat"/>
      </c:valAx>
      <c:spPr>
        <a:noFill/>
        <a:ln w="25400">
          <a:noFill/>
        </a:ln>
      </c:spPr>
    </c:plotArea>
    <c:plotVisOnly val="1"/>
    <c:dispBlanksAs val="gap"/>
    <c:showDLblsOverMax val="0"/>
  </c:chart>
  <c:txPr>
    <a:bodyPr/>
    <a:lstStyle/>
    <a:p>
      <a:pPr>
        <a:defRPr sz="24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marker>
            <c:symbol val="none"/>
          </c:marker>
          <c:xVal>
            <c:numRef>
              <c:f>Sheet6!$A$1:$A$13</c:f>
              <c:numCache>
                <c:formatCode>General</c:formatCode>
                <c:ptCount val="13"/>
                <c:pt idx="0">
                  <c:v>0.0</c:v>
                </c:pt>
                <c:pt idx="1">
                  <c:v>0.00852</c:v>
                </c:pt>
                <c:pt idx="2">
                  <c:v>0.042705</c:v>
                </c:pt>
                <c:pt idx="3">
                  <c:v>0.10216</c:v>
                </c:pt>
                <c:pt idx="4">
                  <c:v>0.213428</c:v>
                </c:pt>
                <c:pt idx="5">
                  <c:v>0.287201</c:v>
                </c:pt>
                <c:pt idx="6">
                  <c:v>0.414298</c:v>
                </c:pt>
                <c:pt idx="7">
                  <c:v>0.496447</c:v>
                </c:pt>
                <c:pt idx="8">
                  <c:v>0.59599</c:v>
                </c:pt>
                <c:pt idx="9">
                  <c:v>0.695106</c:v>
                </c:pt>
                <c:pt idx="10">
                  <c:v>0.812964</c:v>
                </c:pt>
                <c:pt idx="11">
                  <c:v>0.917769</c:v>
                </c:pt>
                <c:pt idx="12">
                  <c:v>0.97901</c:v>
                </c:pt>
              </c:numCache>
            </c:numRef>
          </c:xVal>
          <c:yVal>
            <c:numRef>
              <c:f>Sheet6!$B$1:$B$13</c:f>
              <c:numCache>
                <c:formatCode>General</c:formatCode>
                <c:ptCount val="13"/>
                <c:pt idx="0">
                  <c:v>400.0</c:v>
                </c:pt>
                <c:pt idx="1">
                  <c:v>396.445686</c:v>
                </c:pt>
                <c:pt idx="2">
                  <c:v>382.742986</c:v>
                </c:pt>
                <c:pt idx="3">
                  <c:v>359.1361219999999</c:v>
                </c:pt>
                <c:pt idx="4">
                  <c:v>314.4727779999999</c:v>
                </c:pt>
                <c:pt idx="5">
                  <c:v>284.9961849999999</c:v>
                </c:pt>
                <c:pt idx="6">
                  <c:v>234.17884</c:v>
                </c:pt>
                <c:pt idx="7">
                  <c:v>201.318581</c:v>
                </c:pt>
                <c:pt idx="8">
                  <c:v>161.517161</c:v>
                </c:pt>
                <c:pt idx="9">
                  <c:v>121.95743</c:v>
                </c:pt>
                <c:pt idx="10">
                  <c:v>74.659914</c:v>
                </c:pt>
                <c:pt idx="11">
                  <c:v>32.85386799999999</c:v>
                </c:pt>
                <c:pt idx="12">
                  <c:v>8.377583</c:v>
                </c:pt>
              </c:numCache>
            </c:numRef>
          </c:yVal>
          <c:smooth val="0"/>
        </c:ser>
        <c:ser>
          <c:idx val="1"/>
          <c:order val="1"/>
          <c:spPr>
            <a:ln>
              <a:noFill/>
            </a:ln>
          </c:spPr>
          <c:marker>
            <c:symbol val="none"/>
          </c:marker>
          <c:xVal>
            <c:numRef>
              <c:f>Sheet6!$D$1:$D$16</c:f>
              <c:numCache>
                <c:formatCode>General</c:formatCode>
                <c:ptCount val="16"/>
                <c:pt idx="0">
                  <c:v>0.0</c:v>
                </c:pt>
                <c:pt idx="1">
                  <c:v>0.026818</c:v>
                </c:pt>
                <c:pt idx="2">
                  <c:v>0.042324</c:v>
                </c:pt>
                <c:pt idx="3">
                  <c:v>0.061551</c:v>
                </c:pt>
                <c:pt idx="4">
                  <c:v>0.078205</c:v>
                </c:pt>
                <c:pt idx="5">
                  <c:v>0.110253</c:v>
                </c:pt>
                <c:pt idx="6">
                  <c:v>0.138891</c:v>
                </c:pt>
                <c:pt idx="7">
                  <c:v>0.199373</c:v>
                </c:pt>
                <c:pt idx="8">
                  <c:v>0.291252</c:v>
                </c:pt>
                <c:pt idx="9">
                  <c:v>0.397403</c:v>
                </c:pt>
                <c:pt idx="10">
                  <c:v>0.495775</c:v>
                </c:pt>
                <c:pt idx="11">
                  <c:v>0.616883</c:v>
                </c:pt>
                <c:pt idx="12">
                  <c:v>0.705542</c:v>
                </c:pt>
                <c:pt idx="13">
                  <c:v>0.788752</c:v>
                </c:pt>
                <c:pt idx="14">
                  <c:v>0.941372</c:v>
                </c:pt>
                <c:pt idx="15">
                  <c:v>0.975069</c:v>
                </c:pt>
              </c:numCache>
            </c:numRef>
          </c:xVal>
          <c:yVal>
            <c:numRef>
              <c:f>Sheet6!$E$1:$E$16</c:f>
              <c:numCache>
                <c:formatCode>General</c:formatCode>
                <c:ptCount val="16"/>
                <c:pt idx="0">
                  <c:v>2534.704112</c:v>
                </c:pt>
                <c:pt idx="1">
                  <c:v>1613.55362</c:v>
                </c:pt>
                <c:pt idx="2">
                  <c:v>825.9512199999998</c:v>
                </c:pt>
                <c:pt idx="3">
                  <c:v>503.886288</c:v>
                </c:pt>
                <c:pt idx="4">
                  <c:v>426.569681</c:v>
                </c:pt>
                <c:pt idx="5">
                  <c:v>150.202263</c:v>
                </c:pt>
                <c:pt idx="6">
                  <c:v>16.694362</c:v>
                </c:pt>
                <c:pt idx="7">
                  <c:v>0.0</c:v>
                </c:pt>
                <c:pt idx="8">
                  <c:v>0.0</c:v>
                </c:pt>
                <c:pt idx="9">
                  <c:v>0.0</c:v>
                </c:pt>
                <c:pt idx="10">
                  <c:v>0.0</c:v>
                </c:pt>
                <c:pt idx="11">
                  <c:v>0.0</c:v>
                </c:pt>
                <c:pt idx="12">
                  <c:v>0.0</c:v>
                </c:pt>
                <c:pt idx="13">
                  <c:v>0.0</c:v>
                </c:pt>
                <c:pt idx="14">
                  <c:v>0.0</c:v>
                </c:pt>
                <c:pt idx="15">
                  <c:v>0.0</c:v>
                </c:pt>
              </c:numCache>
            </c:numRef>
          </c:yVal>
          <c:smooth val="0"/>
        </c:ser>
        <c:ser>
          <c:idx val="2"/>
          <c:order val="2"/>
          <c:spPr>
            <a:ln>
              <a:noFill/>
            </a:ln>
          </c:spPr>
          <c:marker>
            <c:symbol val="none"/>
          </c:marker>
          <c:xVal>
            <c:numRef>
              <c:f>Sheet6!$G$1:$G$13</c:f>
              <c:numCache>
                <c:formatCode>General</c:formatCode>
                <c:ptCount val="13"/>
                <c:pt idx="0">
                  <c:v>0.0</c:v>
                </c:pt>
                <c:pt idx="1">
                  <c:v>0.031179</c:v>
                </c:pt>
                <c:pt idx="2">
                  <c:v>0.039702</c:v>
                </c:pt>
                <c:pt idx="3">
                  <c:v>0.098671</c:v>
                </c:pt>
                <c:pt idx="4">
                  <c:v>0.192095</c:v>
                </c:pt>
                <c:pt idx="5">
                  <c:v>0.293434</c:v>
                </c:pt>
                <c:pt idx="6">
                  <c:v>0.384827</c:v>
                </c:pt>
                <c:pt idx="7">
                  <c:v>0.465978</c:v>
                </c:pt>
                <c:pt idx="8">
                  <c:v>0.596942</c:v>
                </c:pt>
                <c:pt idx="9">
                  <c:v>0.696778</c:v>
                </c:pt>
                <c:pt idx="10">
                  <c:v>0.79606</c:v>
                </c:pt>
                <c:pt idx="11">
                  <c:v>0.894827</c:v>
                </c:pt>
                <c:pt idx="12">
                  <c:v>0.965496</c:v>
                </c:pt>
              </c:numCache>
            </c:numRef>
          </c:xVal>
          <c:yVal>
            <c:numRef>
              <c:f>Sheet6!$H$1:$H$13</c:f>
              <c:numCache>
                <c:formatCode>General</c:formatCode>
                <c:ptCount val="13"/>
                <c:pt idx="0">
                  <c:v>1839.539024</c:v>
                </c:pt>
                <c:pt idx="1">
                  <c:v>1784.762456</c:v>
                </c:pt>
                <c:pt idx="2">
                  <c:v>1767.117982</c:v>
                </c:pt>
                <c:pt idx="3">
                  <c:v>1641.229178</c:v>
                </c:pt>
                <c:pt idx="4">
                  <c:v>1465.041379</c:v>
                </c:pt>
                <c:pt idx="5">
                  <c:v>1279.744642</c:v>
                </c:pt>
                <c:pt idx="6">
                  <c:v>1112.254028</c:v>
                </c:pt>
                <c:pt idx="7">
                  <c:v>963.3212749999999</c:v>
                </c:pt>
                <c:pt idx="8">
                  <c:v>732.236301</c:v>
                </c:pt>
                <c:pt idx="9">
                  <c:v>553.18646</c:v>
                </c:pt>
                <c:pt idx="10">
                  <c:v>369.826493</c:v>
                </c:pt>
                <c:pt idx="11">
                  <c:v>192.062616</c:v>
                </c:pt>
                <c:pt idx="12">
                  <c:v>62.273259</c:v>
                </c:pt>
              </c:numCache>
            </c:numRef>
          </c:yVal>
          <c:smooth val="0"/>
        </c:ser>
        <c:dLbls>
          <c:showLegendKey val="0"/>
          <c:showVal val="0"/>
          <c:showCatName val="0"/>
          <c:showSerName val="0"/>
          <c:showPercent val="0"/>
          <c:showBubbleSize val="0"/>
        </c:dLbls>
        <c:axId val="-2071034632"/>
        <c:axId val="-2071031640"/>
      </c:scatterChart>
      <c:valAx>
        <c:axId val="-2071034632"/>
        <c:scaling>
          <c:orientation val="minMax"/>
          <c:max val="1.0"/>
          <c:min val="0.0"/>
        </c:scaling>
        <c:delete val="0"/>
        <c:axPos val="b"/>
        <c:numFmt formatCode="General" sourceLinked="1"/>
        <c:majorTickMark val="out"/>
        <c:minorTickMark val="none"/>
        <c:tickLblPos val="nextTo"/>
        <c:crossAx val="-2071031640"/>
        <c:crosses val="autoZero"/>
        <c:crossBetween val="midCat"/>
        <c:majorUnit val="0.2"/>
      </c:valAx>
      <c:valAx>
        <c:axId val="-2071031640"/>
        <c:scaling>
          <c:orientation val="minMax"/>
        </c:scaling>
        <c:delete val="0"/>
        <c:axPos val="l"/>
        <c:numFmt formatCode="General" sourceLinked="1"/>
        <c:majorTickMark val="out"/>
        <c:minorTickMark val="none"/>
        <c:tickLblPos val="nextTo"/>
        <c:crossAx val="-2071034632"/>
        <c:crosses val="autoZero"/>
        <c:crossBetween val="midCat"/>
      </c:valAx>
      <c:spPr>
        <a:noFill/>
        <a:ln w="25400">
          <a:noFill/>
        </a:ln>
      </c:spPr>
    </c:plotArea>
    <c:plotVisOnly val="1"/>
    <c:dispBlanksAs val="gap"/>
    <c:showDLblsOverMax val="0"/>
  </c:chart>
  <c:txPr>
    <a:bodyPr/>
    <a:lstStyle/>
    <a:p>
      <a:pPr>
        <a:defRPr sz="24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marker>
            <c:symbol val="none"/>
          </c:marker>
          <c:xVal>
            <c:numRef>
              <c:f>Sheet6!$A$1:$A$13</c:f>
              <c:numCache>
                <c:formatCode>General</c:formatCode>
                <c:ptCount val="13"/>
                <c:pt idx="0">
                  <c:v>0.0</c:v>
                </c:pt>
                <c:pt idx="1">
                  <c:v>0.00852</c:v>
                </c:pt>
                <c:pt idx="2">
                  <c:v>0.042705</c:v>
                </c:pt>
                <c:pt idx="3">
                  <c:v>0.10216</c:v>
                </c:pt>
                <c:pt idx="4">
                  <c:v>0.213428</c:v>
                </c:pt>
                <c:pt idx="5">
                  <c:v>0.287201</c:v>
                </c:pt>
                <c:pt idx="6">
                  <c:v>0.414298</c:v>
                </c:pt>
                <c:pt idx="7">
                  <c:v>0.496447</c:v>
                </c:pt>
                <c:pt idx="8">
                  <c:v>0.59599</c:v>
                </c:pt>
                <c:pt idx="9">
                  <c:v>0.695106</c:v>
                </c:pt>
                <c:pt idx="10">
                  <c:v>0.812964</c:v>
                </c:pt>
                <c:pt idx="11">
                  <c:v>0.917769</c:v>
                </c:pt>
                <c:pt idx="12">
                  <c:v>0.97901</c:v>
                </c:pt>
              </c:numCache>
            </c:numRef>
          </c:xVal>
          <c:yVal>
            <c:numRef>
              <c:f>Sheet6!$B$1:$B$13</c:f>
              <c:numCache>
                <c:formatCode>General</c:formatCode>
                <c:ptCount val="13"/>
                <c:pt idx="0">
                  <c:v>400.0</c:v>
                </c:pt>
                <c:pt idx="1">
                  <c:v>396.445686</c:v>
                </c:pt>
                <c:pt idx="2">
                  <c:v>382.742986</c:v>
                </c:pt>
                <c:pt idx="3">
                  <c:v>359.1361219999999</c:v>
                </c:pt>
                <c:pt idx="4">
                  <c:v>314.4727779999999</c:v>
                </c:pt>
                <c:pt idx="5">
                  <c:v>284.9961849999999</c:v>
                </c:pt>
                <c:pt idx="6">
                  <c:v>234.17884</c:v>
                </c:pt>
                <c:pt idx="7">
                  <c:v>201.318581</c:v>
                </c:pt>
                <c:pt idx="8">
                  <c:v>161.517161</c:v>
                </c:pt>
                <c:pt idx="9">
                  <c:v>121.95743</c:v>
                </c:pt>
                <c:pt idx="10">
                  <c:v>74.659914</c:v>
                </c:pt>
                <c:pt idx="11">
                  <c:v>32.85386799999999</c:v>
                </c:pt>
                <c:pt idx="12">
                  <c:v>8.377583</c:v>
                </c:pt>
              </c:numCache>
            </c:numRef>
          </c:yVal>
          <c:smooth val="0"/>
        </c:ser>
        <c:ser>
          <c:idx val="1"/>
          <c:order val="1"/>
          <c:marker>
            <c:symbol val="none"/>
          </c:marker>
          <c:xVal>
            <c:numRef>
              <c:f>Sheet6!$D$1:$D$16</c:f>
              <c:numCache>
                <c:formatCode>General</c:formatCode>
                <c:ptCount val="16"/>
                <c:pt idx="0">
                  <c:v>0.0</c:v>
                </c:pt>
                <c:pt idx="1">
                  <c:v>0.026818</c:v>
                </c:pt>
                <c:pt idx="2">
                  <c:v>0.042324</c:v>
                </c:pt>
                <c:pt idx="3">
                  <c:v>0.061551</c:v>
                </c:pt>
                <c:pt idx="4">
                  <c:v>0.078205</c:v>
                </c:pt>
                <c:pt idx="5">
                  <c:v>0.110253</c:v>
                </c:pt>
                <c:pt idx="6">
                  <c:v>0.138891</c:v>
                </c:pt>
                <c:pt idx="7">
                  <c:v>0.199373</c:v>
                </c:pt>
                <c:pt idx="8">
                  <c:v>0.291252</c:v>
                </c:pt>
                <c:pt idx="9">
                  <c:v>0.397403</c:v>
                </c:pt>
                <c:pt idx="10">
                  <c:v>0.495775</c:v>
                </c:pt>
                <c:pt idx="11">
                  <c:v>0.616883</c:v>
                </c:pt>
                <c:pt idx="12">
                  <c:v>0.705542</c:v>
                </c:pt>
                <c:pt idx="13">
                  <c:v>0.788752</c:v>
                </c:pt>
                <c:pt idx="14">
                  <c:v>0.941372</c:v>
                </c:pt>
                <c:pt idx="15">
                  <c:v>0.975069</c:v>
                </c:pt>
              </c:numCache>
            </c:numRef>
          </c:xVal>
          <c:yVal>
            <c:numRef>
              <c:f>Sheet6!$E$1:$E$16</c:f>
              <c:numCache>
                <c:formatCode>General</c:formatCode>
                <c:ptCount val="16"/>
                <c:pt idx="0">
                  <c:v>2534.704112</c:v>
                </c:pt>
                <c:pt idx="1">
                  <c:v>1613.55362</c:v>
                </c:pt>
                <c:pt idx="2">
                  <c:v>825.9512199999998</c:v>
                </c:pt>
                <c:pt idx="3">
                  <c:v>503.886288</c:v>
                </c:pt>
                <c:pt idx="4">
                  <c:v>426.569681</c:v>
                </c:pt>
                <c:pt idx="5">
                  <c:v>150.202263</c:v>
                </c:pt>
                <c:pt idx="6">
                  <c:v>16.694362</c:v>
                </c:pt>
                <c:pt idx="7">
                  <c:v>0.0</c:v>
                </c:pt>
                <c:pt idx="8">
                  <c:v>0.0</c:v>
                </c:pt>
                <c:pt idx="9">
                  <c:v>0.0</c:v>
                </c:pt>
                <c:pt idx="10">
                  <c:v>0.0</c:v>
                </c:pt>
                <c:pt idx="11">
                  <c:v>0.0</c:v>
                </c:pt>
                <c:pt idx="12">
                  <c:v>0.0</c:v>
                </c:pt>
                <c:pt idx="13">
                  <c:v>0.0</c:v>
                </c:pt>
                <c:pt idx="14">
                  <c:v>0.0</c:v>
                </c:pt>
                <c:pt idx="15">
                  <c:v>0.0</c:v>
                </c:pt>
              </c:numCache>
            </c:numRef>
          </c:yVal>
          <c:smooth val="0"/>
        </c:ser>
        <c:ser>
          <c:idx val="2"/>
          <c:order val="2"/>
          <c:spPr>
            <a:ln>
              <a:noFill/>
            </a:ln>
          </c:spPr>
          <c:marker>
            <c:symbol val="none"/>
          </c:marker>
          <c:xVal>
            <c:numRef>
              <c:f>Sheet6!$G$1:$G$13</c:f>
              <c:numCache>
                <c:formatCode>General</c:formatCode>
                <c:ptCount val="13"/>
                <c:pt idx="0">
                  <c:v>0.0</c:v>
                </c:pt>
                <c:pt idx="1">
                  <c:v>0.031179</c:v>
                </c:pt>
                <c:pt idx="2">
                  <c:v>0.039702</c:v>
                </c:pt>
                <c:pt idx="3">
                  <c:v>0.098671</c:v>
                </c:pt>
                <c:pt idx="4">
                  <c:v>0.192095</c:v>
                </c:pt>
                <c:pt idx="5">
                  <c:v>0.293434</c:v>
                </c:pt>
                <c:pt idx="6">
                  <c:v>0.384827</c:v>
                </c:pt>
                <c:pt idx="7">
                  <c:v>0.465978</c:v>
                </c:pt>
                <c:pt idx="8">
                  <c:v>0.596942</c:v>
                </c:pt>
                <c:pt idx="9">
                  <c:v>0.696778</c:v>
                </c:pt>
                <c:pt idx="10">
                  <c:v>0.79606</c:v>
                </c:pt>
                <c:pt idx="11">
                  <c:v>0.894827</c:v>
                </c:pt>
                <c:pt idx="12">
                  <c:v>0.965496</c:v>
                </c:pt>
              </c:numCache>
            </c:numRef>
          </c:xVal>
          <c:yVal>
            <c:numRef>
              <c:f>Sheet6!$H$1:$H$13</c:f>
              <c:numCache>
                <c:formatCode>General</c:formatCode>
                <c:ptCount val="13"/>
                <c:pt idx="0">
                  <c:v>1839.539024</c:v>
                </c:pt>
                <c:pt idx="1">
                  <c:v>1784.762456</c:v>
                </c:pt>
                <c:pt idx="2">
                  <c:v>1767.117982</c:v>
                </c:pt>
                <c:pt idx="3">
                  <c:v>1641.229178</c:v>
                </c:pt>
                <c:pt idx="4">
                  <c:v>1465.041379</c:v>
                </c:pt>
                <c:pt idx="5">
                  <c:v>1279.744642</c:v>
                </c:pt>
                <c:pt idx="6">
                  <c:v>1112.254028</c:v>
                </c:pt>
                <c:pt idx="7">
                  <c:v>963.3212749999999</c:v>
                </c:pt>
                <c:pt idx="8">
                  <c:v>732.236301</c:v>
                </c:pt>
                <c:pt idx="9">
                  <c:v>553.18646</c:v>
                </c:pt>
                <c:pt idx="10">
                  <c:v>369.826493</c:v>
                </c:pt>
                <c:pt idx="11">
                  <c:v>192.062616</c:v>
                </c:pt>
                <c:pt idx="12">
                  <c:v>62.273259</c:v>
                </c:pt>
              </c:numCache>
            </c:numRef>
          </c:yVal>
          <c:smooth val="0"/>
        </c:ser>
        <c:dLbls>
          <c:showLegendKey val="0"/>
          <c:showVal val="0"/>
          <c:showCatName val="0"/>
          <c:showSerName val="0"/>
          <c:showPercent val="0"/>
          <c:showBubbleSize val="0"/>
        </c:dLbls>
        <c:axId val="-2093607000"/>
        <c:axId val="-2093602920"/>
      </c:scatterChart>
      <c:valAx>
        <c:axId val="-2093607000"/>
        <c:scaling>
          <c:orientation val="minMax"/>
          <c:max val="1.0"/>
          <c:min val="0.0"/>
        </c:scaling>
        <c:delete val="0"/>
        <c:axPos val="b"/>
        <c:numFmt formatCode="General" sourceLinked="1"/>
        <c:majorTickMark val="out"/>
        <c:minorTickMark val="none"/>
        <c:tickLblPos val="nextTo"/>
        <c:crossAx val="-2093602920"/>
        <c:crosses val="autoZero"/>
        <c:crossBetween val="midCat"/>
        <c:majorUnit val="0.2"/>
      </c:valAx>
      <c:valAx>
        <c:axId val="-2093602920"/>
        <c:scaling>
          <c:orientation val="minMax"/>
        </c:scaling>
        <c:delete val="0"/>
        <c:axPos val="l"/>
        <c:numFmt formatCode="General" sourceLinked="1"/>
        <c:majorTickMark val="out"/>
        <c:minorTickMark val="none"/>
        <c:tickLblPos val="nextTo"/>
        <c:crossAx val="-2093607000"/>
        <c:crosses val="autoZero"/>
        <c:crossBetween val="midCat"/>
      </c:valAx>
      <c:spPr>
        <a:noFill/>
        <a:ln w="25400">
          <a:noFill/>
        </a:ln>
      </c:spPr>
    </c:plotArea>
    <c:plotVisOnly val="1"/>
    <c:dispBlanksAs val="gap"/>
    <c:showDLblsOverMax val="0"/>
  </c:chart>
  <c:txPr>
    <a:bodyPr/>
    <a:lstStyle/>
    <a:p>
      <a:pPr>
        <a:defRPr sz="24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marker>
            <c:symbol val="none"/>
          </c:marker>
          <c:xVal>
            <c:numRef>
              <c:f>Sheet6!$A$1:$A$13</c:f>
              <c:numCache>
                <c:formatCode>General</c:formatCode>
                <c:ptCount val="13"/>
                <c:pt idx="0">
                  <c:v>0.0</c:v>
                </c:pt>
                <c:pt idx="1">
                  <c:v>0.00852</c:v>
                </c:pt>
                <c:pt idx="2">
                  <c:v>0.042705</c:v>
                </c:pt>
                <c:pt idx="3">
                  <c:v>0.10216</c:v>
                </c:pt>
                <c:pt idx="4">
                  <c:v>0.213428</c:v>
                </c:pt>
                <c:pt idx="5">
                  <c:v>0.287201</c:v>
                </c:pt>
                <c:pt idx="6">
                  <c:v>0.414298</c:v>
                </c:pt>
                <c:pt idx="7">
                  <c:v>0.496447</c:v>
                </c:pt>
                <c:pt idx="8">
                  <c:v>0.59599</c:v>
                </c:pt>
                <c:pt idx="9">
                  <c:v>0.695106</c:v>
                </c:pt>
                <c:pt idx="10">
                  <c:v>0.812964</c:v>
                </c:pt>
                <c:pt idx="11">
                  <c:v>0.917769</c:v>
                </c:pt>
                <c:pt idx="12">
                  <c:v>0.97901</c:v>
                </c:pt>
              </c:numCache>
            </c:numRef>
          </c:xVal>
          <c:yVal>
            <c:numRef>
              <c:f>Sheet6!$B$1:$B$13</c:f>
              <c:numCache>
                <c:formatCode>General</c:formatCode>
                <c:ptCount val="13"/>
                <c:pt idx="0">
                  <c:v>400.0</c:v>
                </c:pt>
                <c:pt idx="1">
                  <c:v>396.445686</c:v>
                </c:pt>
                <c:pt idx="2">
                  <c:v>382.742986</c:v>
                </c:pt>
                <c:pt idx="3">
                  <c:v>359.1361219999999</c:v>
                </c:pt>
                <c:pt idx="4">
                  <c:v>314.4727779999999</c:v>
                </c:pt>
                <c:pt idx="5">
                  <c:v>284.9961849999999</c:v>
                </c:pt>
                <c:pt idx="6">
                  <c:v>234.17884</c:v>
                </c:pt>
                <c:pt idx="7">
                  <c:v>201.318581</c:v>
                </c:pt>
                <c:pt idx="8">
                  <c:v>161.517161</c:v>
                </c:pt>
                <c:pt idx="9">
                  <c:v>121.95743</c:v>
                </c:pt>
                <c:pt idx="10">
                  <c:v>74.659914</c:v>
                </c:pt>
                <c:pt idx="11">
                  <c:v>32.85386799999999</c:v>
                </c:pt>
                <c:pt idx="12">
                  <c:v>8.377583</c:v>
                </c:pt>
              </c:numCache>
            </c:numRef>
          </c:yVal>
          <c:smooth val="0"/>
        </c:ser>
        <c:ser>
          <c:idx val="1"/>
          <c:order val="1"/>
          <c:marker>
            <c:symbol val="none"/>
          </c:marker>
          <c:xVal>
            <c:numRef>
              <c:f>Sheet6!$D$1:$D$16</c:f>
              <c:numCache>
                <c:formatCode>General</c:formatCode>
                <c:ptCount val="16"/>
                <c:pt idx="0">
                  <c:v>0.0</c:v>
                </c:pt>
                <c:pt idx="1">
                  <c:v>0.026818</c:v>
                </c:pt>
                <c:pt idx="2">
                  <c:v>0.042324</c:v>
                </c:pt>
                <c:pt idx="3">
                  <c:v>0.061551</c:v>
                </c:pt>
                <c:pt idx="4">
                  <c:v>0.078205</c:v>
                </c:pt>
                <c:pt idx="5">
                  <c:v>0.110253</c:v>
                </c:pt>
                <c:pt idx="6">
                  <c:v>0.138891</c:v>
                </c:pt>
                <c:pt idx="7">
                  <c:v>0.199373</c:v>
                </c:pt>
                <c:pt idx="8">
                  <c:v>0.291252</c:v>
                </c:pt>
                <c:pt idx="9">
                  <c:v>0.397403</c:v>
                </c:pt>
                <c:pt idx="10">
                  <c:v>0.495775</c:v>
                </c:pt>
                <c:pt idx="11">
                  <c:v>0.616883</c:v>
                </c:pt>
                <c:pt idx="12">
                  <c:v>0.705542</c:v>
                </c:pt>
                <c:pt idx="13">
                  <c:v>0.788752</c:v>
                </c:pt>
                <c:pt idx="14">
                  <c:v>0.941372</c:v>
                </c:pt>
                <c:pt idx="15">
                  <c:v>0.975069</c:v>
                </c:pt>
              </c:numCache>
            </c:numRef>
          </c:xVal>
          <c:yVal>
            <c:numRef>
              <c:f>Sheet6!$E$1:$E$16</c:f>
              <c:numCache>
                <c:formatCode>General</c:formatCode>
                <c:ptCount val="16"/>
                <c:pt idx="0">
                  <c:v>2534.704112</c:v>
                </c:pt>
                <c:pt idx="1">
                  <c:v>1613.55362</c:v>
                </c:pt>
                <c:pt idx="2">
                  <c:v>825.9512199999998</c:v>
                </c:pt>
                <c:pt idx="3">
                  <c:v>503.886288</c:v>
                </c:pt>
                <c:pt idx="4">
                  <c:v>426.569681</c:v>
                </c:pt>
                <c:pt idx="5">
                  <c:v>150.202263</c:v>
                </c:pt>
                <c:pt idx="6">
                  <c:v>16.694362</c:v>
                </c:pt>
                <c:pt idx="7">
                  <c:v>0.0</c:v>
                </c:pt>
                <c:pt idx="8">
                  <c:v>0.0</c:v>
                </c:pt>
                <c:pt idx="9">
                  <c:v>0.0</c:v>
                </c:pt>
                <c:pt idx="10">
                  <c:v>0.0</c:v>
                </c:pt>
                <c:pt idx="11">
                  <c:v>0.0</c:v>
                </c:pt>
                <c:pt idx="12">
                  <c:v>0.0</c:v>
                </c:pt>
                <c:pt idx="13">
                  <c:v>0.0</c:v>
                </c:pt>
                <c:pt idx="14">
                  <c:v>0.0</c:v>
                </c:pt>
                <c:pt idx="15">
                  <c:v>0.0</c:v>
                </c:pt>
              </c:numCache>
            </c:numRef>
          </c:yVal>
          <c:smooth val="0"/>
        </c:ser>
        <c:ser>
          <c:idx val="2"/>
          <c:order val="2"/>
          <c:marker>
            <c:symbol val="none"/>
          </c:marker>
          <c:xVal>
            <c:numRef>
              <c:f>Sheet6!$G$1:$G$13</c:f>
              <c:numCache>
                <c:formatCode>General</c:formatCode>
                <c:ptCount val="13"/>
                <c:pt idx="0">
                  <c:v>0.0</c:v>
                </c:pt>
                <c:pt idx="1">
                  <c:v>0.031179</c:v>
                </c:pt>
                <c:pt idx="2">
                  <c:v>0.039702</c:v>
                </c:pt>
                <c:pt idx="3">
                  <c:v>0.098671</c:v>
                </c:pt>
                <c:pt idx="4">
                  <c:v>0.192095</c:v>
                </c:pt>
                <c:pt idx="5">
                  <c:v>0.293434</c:v>
                </c:pt>
                <c:pt idx="6">
                  <c:v>0.384827</c:v>
                </c:pt>
                <c:pt idx="7">
                  <c:v>0.465978</c:v>
                </c:pt>
                <c:pt idx="8">
                  <c:v>0.596942</c:v>
                </c:pt>
                <c:pt idx="9">
                  <c:v>0.696778</c:v>
                </c:pt>
                <c:pt idx="10">
                  <c:v>0.79606</c:v>
                </c:pt>
                <c:pt idx="11">
                  <c:v>0.894827</c:v>
                </c:pt>
                <c:pt idx="12">
                  <c:v>0.965496</c:v>
                </c:pt>
              </c:numCache>
            </c:numRef>
          </c:xVal>
          <c:yVal>
            <c:numRef>
              <c:f>Sheet6!$H$1:$H$13</c:f>
              <c:numCache>
                <c:formatCode>General</c:formatCode>
                <c:ptCount val="13"/>
                <c:pt idx="0">
                  <c:v>1839.539024</c:v>
                </c:pt>
                <c:pt idx="1">
                  <c:v>1784.762456</c:v>
                </c:pt>
                <c:pt idx="2">
                  <c:v>1767.117982</c:v>
                </c:pt>
                <c:pt idx="3">
                  <c:v>1641.229178</c:v>
                </c:pt>
                <c:pt idx="4">
                  <c:v>1465.041379</c:v>
                </c:pt>
                <c:pt idx="5">
                  <c:v>1279.744642</c:v>
                </c:pt>
                <c:pt idx="6">
                  <c:v>1112.254028</c:v>
                </c:pt>
                <c:pt idx="7">
                  <c:v>963.3212749999999</c:v>
                </c:pt>
                <c:pt idx="8">
                  <c:v>732.236301</c:v>
                </c:pt>
                <c:pt idx="9">
                  <c:v>553.18646</c:v>
                </c:pt>
                <c:pt idx="10">
                  <c:v>369.826493</c:v>
                </c:pt>
                <c:pt idx="11">
                  <c:v>192.062616</c:v>
                </c:pt>
                <c:pt idx="12">
                  <c:v>62.273259</c:v>
                </c:pt>
              </c:numCache>
            </c:numRef>
          </c:yVal>
          <c:smooth val="0"/>
        </c:ser>
        <c:dLbls>
          <c:showLegendKey val="0"/>
          <c:showVal val="0"/>
          <c:showCatName val="0"/>
          <c:showSerName val="0"/>
          <c:showPercent val="0"/>
          <c:showBubbleSize val="0"/>
        </c:dLbls>
        <c:axId val="2075669176"/>
        <c:axId val="2075670680"/>
      </c:scatterChart>
      <c:valAx>
        <c:axId val="2075669176"/>
        <c:scaling>
          <c:orientation val="minMax"/>
          <c:max val="1.0"/>
          <c:min val="0.0"/>
        </c:scaling>
        <c:delete val="0"/>
        <c:axPos val="b"/>
        <c:numFmt formatCode="General" sourceLinked="1"/>
        <c:majorTickMark val="out"/>
        <c:minorTickMark val="none"/>
        <c:tickLblPos val="nextTo"/>
        <c:crossAx val="2075670680"/>
        <c:crosses val="autoZero"/>
        <c:crossBetween val="midCat"/>
        <c:majorUnit val="0.2"/>
      </c:valAx>
      <c:valAx>
        <c:axId val="2075670680"/>
        <c:scaling>
          <c:orientation val="minMax"/>
        </c:scaling>
        <c:delete val="0"/>
        <c:axPos val="l"/>
        <c:numFmt formatCode="General" sourceLinked="1"/>
        <c:majorTickMark val="out"/>
        <c:minorTickMark val="none"/>
        <c:tickLblPos val="nextTo"/>
        <c:crossAx val="2075669176"/>
        <c:crosses val="autoZero"/>
        <c:crossBetween val="midCat"/>
      </c:valAx>
      <c:spPr>
        <a:noFill/>
        <a:ln w="25400">
          <a:noFill/>
        </a:ln>
      </c:spPr>
    </c:plotArea>
    <c:plotVisOnly val="1"/>
    <c:dispBlanksAs val="gap"/>
    <c:showDLblsOverMax val="0"/>
  </c:chart>
  <c:txPr>
    <a:bodyPr/>
    <a:lstStyle/>
    <a:p>
      <a:pPr>
        <a:defRPr sz="24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a:noFill/>
            </a:ln>
          </c:spPr>
          <c:marker>
            <c:symbol val="none"/>
          </c:marker>
          <c:xVal>
            <c:numRef>
              <c:f>Sheet3!$F$18:$F$37</c:f>
              <c:numCache>
                <c:formatCode>General</c:formatCode>
                <c:ptCount val="20"/>
                <c:pt idx="0">
                  <c:v>0.0215855150276277</c:v>
                </c:pt>
                <c:pt idx="1">
                  <c:v>0.0374233477389978</c:v>
                </c:pt>
                <c:pt idx="2">
                  <c:v>0.0462736867162796</c:v>
                </c:pt>
                <c:pt idx="3">
                  <c:v>0.0721324206586139</c:v>
                </c:pt>
                <c:pt idx="4">
                  <c:v>0.109851032760911</c:v>
                </c:pt>
                <c:pt idx="5">
                  <c:v>0.136629462225381</c:v>
                </c:pt>
                <c:pt idx="6">
                  <c:v>0.161195087998784</c:v>
                </c:pt>
                <c:pt idx="7">
                  <c:v>0.192751948692059</c:v>
                </c:pt>
                <c:pt idx="8">
                  <c:v>0.196468796637862</c:v>
                </c:pt>
                <c:pt idx="9">
                  <c:v>0.20302645577068</c:v>
                </c:pt>
                <c:pt idx="10">
                  <c:v>0.220318140405581</c:v>
                </c:pt>
                <c:pt idx="11">
                  <c:v>0.221785046375848</c:v>
                </c:pt>
                <c:pt idx="12">
                  <c:v>0.228293263831803</c:v>
                </c:pt>
                <c:pt idx="13">
                  <c:v>0.231290219684737</c:v>
                </c:pt>
                <c:pt idx="14">
                  <c:v>0.23144508561484</c:v>
                </c:pt>
                <c:pt idx="15">
                  <c:v>0.280245647723285</c:v>
                </c:pt>
                <c:pt idx="16">
                  <c:v>0.309135954955774</c:v>
                </c:pt>
                <c:pt idx="17">
                  <c:v>0.310094058827748</c:v>
                </c:pt>
                <c:pt idx="18">
                  <c:v>0.319159943672359</c:v>
                </c:pt>
                <c:pt idx="19">
                  <c:v>0.33</c:v>
                </c:pt>
              </c:numCache>
            </c:numRef>
          </c:xVal>
          <c:yVal>
            <c:numRef>
              <c:f>Sheet3!$H$18:$H$37</c:f>
              <c:numCache>
                <c:formatCode>General</c:formatCode>
                <c:ptCount val="20"/>
                <c:pt idx="0">
                  <c:v>0.05</c:v>
                </c:pt>
                <c:pt idx="1">
                  <c:v>0.1</c:v>
                </c:pt>
                <c:pt idx="2">
                  <c:v>0.15</c:v>
                </c:pt>
                <c:pt idx="3">
                  <c:v>0.2</c:v>
                </c:pt>
                <c:pt idx="4">
                  <c:v>0.25</c:v>
                </c:pt>
                <c:pt idx="5">
                  <c:v>0.3</c:v>
                </c:pt>
                <c:pt idx="6">
                  <c:v>0.35</c:v>
                </c:pt>
                <c:pt idx="7">
                  <c:v>0.4</c:v>
                </c:pt>
                <c:pt idx="8">
                  <c:v>0.45</c:v>
                </c:pt>
                <c:pt idx="9">
                  <c:v>0.5</c:v>
                </c:pt>
                <c:pt idx="10">
                  <c:v>0.55</c:v>
                </c:pt>
                <c:pt idx="11">
                  <c:v>0.6</c:v>
                </c:pt>
                <c:pt idx="12">
                  <c:v>0.65</c:v>
                </c:pt>
                <c:pt idx="13">
                  <c:v>0.7</c:v>
                </c:pt>
                <c:pt idx="14">
                  <c:v>0.75</c:v>
                </c:pt>
                <c:pt idx="15">
                  <c:v>0.8</c:v>
                </c:pt>
                <c:pt idx="16">
                  <c:v>0.85</c:v>
                </c:pt>
                <c:pt idx="17">
                  <c:v>0.9</c:v>
                </c:pt>
                <c:pt idx="18">
                  <c:v>0.95</c:v>
                </c:pt>
                <c:pt idx="19">
                  <c:v>1.0</c:v>
                </c:pt>
              </c:numCache>
            </c:numRef>
          </c:yVal>
          <c:smooth val="0"/>
        </c:ser>
        <c:ser>
          <c:idx val="1"/>
          <c:order val="1"/>
          <c:spPr>
            <a:ln>
              <a:noFill/>
            </a:ln>
          </c:spPr>
          <c:marker>
            <c:symbol val="none"/>
          </c:marker>
          <c:xVal>
            <c:numRef>
              <c:f>Sheet3!$G$18:$G$37</c:f>
              <c:numCache>
                <c:formatCode>General</c:formatCode>
                <c:ptCount val="20"/>
                <c:pt idx="0">
                  <c:v>1.926078071415338</c:v>
                </c:pt>
                <c:pt idx="1">
                  <c:v>2.214399696101908</c:v>
                </c:pt>
                <c:pt idx="2">
                  <c:v>2.385866470999274</c:v>
                </c:pt>
                <c:pt idx="3">
                  <c:v>2.445982378997365</c:v>
                </c:pt>
                <c:pt idx="4">
                  <c:v>2.544910937760766</c:v>
                </c:pt>
                <c:pt idx="5">
                  <c:v>2.585331226303438</c:v>
                </c:pt>
                <c:pt idx="6">
                  <c:v>2.698080730936556</c:v>
                </c:pt>
                <c:pt idx="7">
                  <c:v>2.706038091255125</c:v>
                </c:pt>
                <c:pt idx="8">
                  <c:v>2.743469771163437</c:v>
                </c:pt>
                <c:pt idx="9">
                  <c:v>2.796346801966034</c:v>
                </c:pt>
                <c:pt idx="10">
                  <c:v>2.92295966880731</c:v>
                </c:pt>
                <c:pt idx="11">
                  <c:v>3.07720127265626</c:v>
                </c:pt>
                <c:pt idx="12">
                  <c:v>3.367564071879687</c:v>
                </c:pt>
                <c:pt idx="13">
                  <c:v>3.51673087281462</c:v>
                </c:pt>
                <c:pt idx="14">
                  <c:v>3.600621059890942</c:v>
                </c:pt>
                <c:pt idx="15">
                  <c:v>3.614932438647284</c:v>
                </c:pt>
                <c:pt idx="16">
                  <c:v>3.67020465240174</c:v>
                </c:pt>
                <c:pt idx="17">
                  <c:v>3.717953322403449</c:v>
                </c:pt>
                <c:pt idx="18">
                  <c:v>3.752835331320603</c:v>
                </c:pt>
                <c:pt idx="19">
                  <c:v>3.83</c:v>
                </c:pt>
              </c:numCache>
            </c:numRef>
          </c:xVal>
          <c:yVal>
            <c:numRef>
              <c:f>Sheet3!$H$18:$H$37</c:f>
              <c:numCache>
                <c:formatCode>General</c:formatCode>
                <c:ptCount val="20"/>
                <c:pt idx="0">
                  <c:v>0.05</c:v>
                </c:pt>
                <c:pt idx="1">
                  <c:v>0.1</c:v>
                </c:pt>
                <c:pt idx="2">
                  <c:v>0.15</c:v>
                </c:pt>
                <c:pt idx="3">
                  <c:v>0.2</c:v>
                </c:pt>
                <c:pt idx="4">
                  <c:v>0.25</c:v>
                </c:pt>
                <c:pt idx="5">
                  <c:v>0.3</c:v>
                </c:pt>
                <c:pt idx="6">
                  <c:v>0.35</c:v>
                </c:pt>
                <c:pt idx="7">
                  <c:v>0.4</c:v>
                </c:pt>
                <c:pt idx="8">
                  <c:v>0.45</c:v>
                </c:pt>
                <c:pt idx="9">
                  <c:v>0.5</c:v>
                </c:pt>
                <c:pt idx="10">
                  <c:v>0.55</c:v>
                </c:pt>
                <c:pt idx="11">
                  <c:v>0.6</c:v>
                </c:pt>
                <c:pt idx="12">
                  <c:v>0.65</c:v>
                </c:pt>
                <c:pt idx="13">
                  <c:v>0.7</c:v>
                </c:pt>
                <c:pt idx="14">
                  <c:v>0.75</c:v>
                </c:pt>
                <c:pt idx="15">
                  <c:v>0.8</c:v>
                </c:pt>
                <c:pt idx="16">
                  <c:v>0.85</c:v>
                </c:pt>
                <c:pt idx="17">
                  <c:v>0.9</c:v>
                </c:pt>
                <c:pt idx="18">
                  <c:v>0.95</c:v>
                </c:pt>
                <c:pt idx="19">
                  <c:v>1.0</c:v>
                </c:pt>
              </c:numCache>
            </c:numRef>
          </c:yVal>
          <c:smooth val="0"/>
        </c:ser>
        <c:dLbls>
          <c:showLegendKey val="0"/>
          <c:showVal val="0"/>
          <c:showCatName val="0"/>
          <c:showSerName val="0"/>
          <c:showPercent val="0"/>
          <c:showBubbleSize val="0"/>
        </c:dLbls>
        <c:axId val="-2093865784"/>
        <c:axId val="-2093862760"/>
      </c:scatterChart>
      <c:valAx>
        <c:axId val="-2093865784"/>
        <c:scaling>
          <c:orientation val="minMax"/>
        </c:scaling>
        <c:delete val="0"/>
        <c:axPos val="b"/>
        <c:numFmt formatCode="General" sourceLinked="1"/>
        <c:majorTickMark val="out"/>
        <c:minorTickMark val="none"/>
        <c:tickLblPos val="nextTo"/>
        <c:txPr>
          <a:bodyPr/>
          <a:lstStyle/>
          <a:p>
            <a:pPr>
              <a:defRPr sz="2400"/>
            </a:pPr>
            <a:endParaRPr lang="en-US"/>
          </a:p>
        </c:txPr>
        <c:crossAx val="-2093862760"/>
        <c:crosses val="autoZero"/>
        <c:crossBetween val="midCat"/>
      </c:valAx>
      <c:valAx>
        <c:axId val="-2093862760"/>
        <c:scaling>
          <c:orientation val="minMax"/>
          <c:max val="1.0"/>
        </c:scaling>
        <c:delete val="0"/>
        <c:axPos val="l"/>
        <c:numFmt formatCode="General" sourceLinked="1"/>
        <c:majorTickMark val="out"/>
        <c:minorTickMark val="none"/>
        <c:tickLblPos val="nextTo"/>
        <c:txPr>
          <a:bodyPr/>
          <a:lstStyle/>
          <a:p>
            <a:pPr>
              <a:defRPr sz="2400"/>
            </a:pPr>
            <a:endParaRPr lang="en-US"/>
          </a:p>
        </c:txPr>
        <c:crossAx val="-2093865784"/>
        <c:crosses val="autoZero"/>
        <c:crossBetween val="midCat"/>
      </c:valAx>
      <c:spPr>
        <a:noFill/>
        <a:ln w="25400">
          <a:noFill/>
        </a:ln>
      </c:spPr>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a:noFill/>
            </a:ln>
          </c:spPr>
          <c:marker>
            <c:symbol val="none"/>
          </c:marker>
          <c:xVal>
            <c:numRef>
              <c:f>Sheet3!$F$18:$F$37</c:f>
              <c:numCache>
                <c:formatCode>General</c:formatCode>
                <c:ptCount val="20"/>
                <c:pt idx="0">
                  <c:v>0.0215855150276277</c:v>
                </c:pt>
                <c:pt idx="1">
                  <c:v>0.0374233477389978</c:v>
                </c:pt>
                <c:pt idx="2">
                  <c:v>0.0462736867162796</c:v>
                </c:pt>
                <c:pt idx="3">
                  <c:v>0.0721324206586139</c:v>
                </c:pt>
                <c:pt idx="4">
                  <c:v>0.109851032760911</c:v>
                </c:pt>
                <c:pt idx="5">
                  <c:v>0.136629462225381</c:v>
                </c:pt>
                <c:pt idx="6">
                  <c:v>0.161195087998784</c:v>
                </c:pt>
                <c:pt idx="7">
                  <c:v>0.192751948692059</c:v>
                </c:pt>
                <c:pt idx="8">
                  <c:v>0.196468796637862</c:v>
                </c:pt>
                <c:pt idx="9">
                  <c:v>0.20302645577068</c:v>
                </c:pt>
                <c:pt idx="10">
                  <c:v>0.220318140405581</c:v>
                </c:pt>
                <c:pt idx="11">
                  <c:v>0.221785046375848</c:v>
                </c:pt>
                <c:pt idx="12">
                  <c:v>0.228293263831803</c:v>
                </c:pt>
                <c:pt idx="13">
                  <c:v>0.231290219684737</c:v>
                </c:pt>
                <c:pt idx="14">
                  <c:v>0.23144508561484</c:v>
                </c:pt>
                <c:pt idx="15">
                  <c:v>0.280245647723285</c:v>
                </c:pt>
                <c:pt idx="16">
                  <c:v>0.309135954955774</c:v>
                </c:pt>
                <c:pt idx="17">
                  <c:v>0.310094058827748</c:v>
                </c:pt>
                <c:pt idx="18">
                  <c:v>0.319159943672359</c:v>
                </c:pt>
                <c:pt idx="19">
                  <c:v>0.33</c:v>
                </c:pt>
              </c:numCache>
            </c:numRef>
          </c:xVal>
          <c:yVal>
            <c:numRef>
              <c:f>Sheet3!$H$18:$H$37</c:f>
              <c:numCache>
                <c:formatCode>General</c:formatCode>
                <c:ptCount val="20"/>
                <c:pt idx="0">
                  <c:v>0.05</c:v>
                </c:pt>
                <c:pt idx="1">
                  <c:v>0.1</c:v>
                </c:pt>
                <c:pt idx="2">
                  <c:v>0.15</c:v>
                </c:pt>
                <c:pt idx="3">
                  <c:v>0.2</c:v>
                </c:pt>
                <c:pt idx="4">
                  <c:v>0.25</c:v>
                </c:pt>
                <c:pt idx="5">
                  <c:v>0.3</c:v>
                </c:pt>
                <c:pt idx="6">
                  <c:v>0.35</c:v>
                </c:pt>
                <c:pt idx="7">
                  <c:v>0.4</c:v>
                </c:pt>
                <c:pt idx="8">
                  <c:v>0.45</c:v>
                </c:pt>
                <c:pt idx="9">
                  <c:v>0.5</c:v>
                </c:pt>
                <c:pt idx="10">
                  <c:v>0.55</c:v>
                </c:pt>
                <c:pt idx="11">
                  <c:v>0.6</c:v>
                </c:pt>
                <c:pt idx="12">
                  <c:v>0.65</c:v>
                </c:pt>
                <c:pt idx="13">
                  <c:v>0.7</c:v>
                </c:pt>
                <c:pt idx="14">
                  <c:v>0.75</c:v>
                </c:pt>
                <c:pt idx="15">
                  <c:v>0.8</c:v>
                </c:pt>
                <c:pt idx="16">
                  <c:v>0.85</c:v>
                </c:pt>
                <c:pt idx="17">
                  <c:v>0.9</c:v>
                </c:pt>
                <c:pt idx="18">
                  <c:v>0.95</c:v>
                </c:pt>
                <c:pt idx="19">
                  <c:v>1.0</c:v>
                </c:pt>
              </c:numCache>
            </c:numRef>
          </c:yVal>
          <c:smooth val="0"/>
        </c:ser>
        <c:ser>
          <c:idx val="1"/>
          <c:order val="1"/>
          <c:marker>
            <c:symbol val="none"/>
          </c:marker>
          <c:xVal>
            <c:numRef>
              <c:f>Sheet3!$G$18:$G$37</c:f>
              <c:numCache>
                <c:formatCode>General</c:formatCode>
                <c:ptCount val="20"/>
                <c:pt idx="0">
                  <c:v>1.926078071415338</c:v>
                </c:pt>
                <c:pt idx="1">
                  <c:v>2.214399696101908</c:v>
                </c:pt>
                <c:pt idx="2">
                  <c:v>2.385866470999274</c:v>
                </c:pt>
                <c:pt idx="3">
                  <c:v>2.445982378997365</c:v>
                </c:pt>
                <c:pt idx="4">
                  <c:v>2.544910937760766</c:v>
                </c:pt>
                <c:pt idx="5">
                  <c:v>2.585331226303438</c:v>
                </c:pt>
                <c:pt idx="6">
                  <c:v>2.698080730936556</c:v>
                </c:pt>
                <c:pt idx="7">
                  <c:v>2.706038091255125</c:v>
                </c:pt>
                <c:pt idx="8">
                  <c:v>2.743469771163437</c:v>
                </c:pt>
                <c:pt idx="9">
                  <c:v>2.796346801966034</c:v>
                </c:pt>
                <c:pt idx="10">
                  <c:v>2.92295966880731</c:v>
                </c:pt>
                <c:pt idx="11">
                  <c:v>3.07720127265626</c:v>
                </c:pt>
                <c:pt idx="12">
                  <c:v>3.367564071879687</c:v>
                </c:pt>
                <c:pt idx="13">
                  <c:v>3.51673087281462</c:v>
                </c:pt>
                <c:pt idx="14">
                  <c:v>3.600621059890942</c:v>
                </c:pt>
                <c:pt idx="15">
                  <c:v>3.614932438647284</c:v>
                </c:pt>
                <c:pt idx="16">
                  <c:v>3.67020465240174</c:v>
                </c:pt>
                <c:pt idx="17">
                  <c:v>3.717953322403449</c:v>
                </c:pt>
                <c:pt idx="18">
                  <c:v>3.752835331320603</c:v>
                </c:pt>
                <c:pt idx="19">
                  <c:v>3.83</c:v>
                </c:pt>
              </c:numCache>
            </c:numRef>
          </c:xVal>
          <c:yVal>
            <c:numRef>
              <c:f>Sheet3!$H$18:$H$37</c:f>
              <c:numCache>
                <c:formatCode>General</c:formatCode>
                <c:ptCount val="20"/>
                <c:pt idx="0">
                  <c:v>0.05</c:v>
                </c:pt>
                <c:pt idx="1">
                  <c:v>0.1</c:v>
                </c:pt>
                <c:pt idx="2">
                  <c:v>0.15</c:v>
                </c:pt>
                <c:pt idx="3">
                  <c:v>0.2</c:v>
                </c:pt>
                <c:pt idx="4">
                  <c:v>0.25</c:v>
                </c:pt>
                <c:pt idx="5">
                  <c:v>0.3</c:v>
                </c:pt>
                <c:pt idx="6">
                  <c:v>0.35</c:v>
                </c:pt>
                <c:pt idx="7">
                  <c:v>0.4</c:v>
                </c:pt>
                <c:pt idx="8">
                  <c:v>0.45</c:v>
                </c:pt>
                <c:pt idx="9">
                  <c:v>0.5</c:v>
                </c:pt>
                <c:pt idx="10">
                  <c:v>0.55</c:v>
                </c:pt>
                <c:pt idx="11">
                  <c:v>0.6</c:v>
                </c:pt>
                <c:pt idx="12">
                  <c:v>0.65</c:v>
                </c:pt>
                <c:pt idx="13">
                  <c:v>0.7</c:v>
                </c:pt>
                <c:pt idx="14">
                  <c:v>0.75</c:v>
                </c:pt>
                <c:pt idx="15">
                  <c:v>0.8</c:v>
                </c:pt>
                <c:pt idx="16">
                  <c:v>0.85</c:v>
                </c:pt>
                <c:pt idx="17">
                  <c:v>0.9</c:v>
                </c:pt>
                <c:pt idx="18">
                  <c:v>0.95</c:v>
                </c:pt>
                <c:pt idx="19">
                  <c:v>1.0</c:v>
                </c:pt>
              </c:numCache>
            </c:numRef>
          </c:yVal>
          <c:smooth val="0"/>
        </c:ser>
        <c:dLbls>
          <c:showLegendKey val="0"/>
          <c:showVal val="0"/>
          <c:showCatName val="0"/>
          <c:showSerName val="0"/>
          <c:showPercent val="0"/>
          <c:showBubbleSize val="0"/>
        </c:dLbls>
        <c:axId val="-2071753208"/>
        <c:axId val="-2071756312"/>
      </c:scatterChart>
      <c:valAx>
        <c:axId val="-2071753208"/>
        <c:scaling>
          <c:orientation val="minMax"/>
        </c:scaling>
        <c:delete val="0"/>
        <c:axPos val="b"/>
        <c:numFmt formatCode="General" sourceLinked="1"/>
        <c:majorTickMark val="out"/>
        <c:minorTickMark val="none"/>
        <c:tickLblPos val="nextTo"/>
        <c:txPr>
          <a:bodyPr/>
          <a:lstStyle/>
          <a:p>
            <a:pPr>
              <a:defRPr sz="2400"/>
            </a:pPr>
            <a:endParaRPr lang="en-US"/>
          </a:p>
        </c:txPr>
        <c:crossAx val="-2071756312"/>
        <c:crosses val="autoZero"/>
        <c:crossBetween val="midCat"/>
      </c:valAx>
      <c:valAx>
        <c:axId val="-2071756312"/>
        <c:scaling>
          <c:orientation val="minMax"/>
          <c:max val="1.0"/>
        </c:scaling>
        <c:delete val="0"/>
        <c:axPos val="l"/>
        <c:numFmt formatCode="General" sourceLinked="1"/>
        <c:majorTickMark val="out"/>
        <c:minorTickMark val="none"/>
        <c:tickLblPos val="nextTo"/>
        <c:txPr>
          <a:bodyPr/>
          <a:lstStyle/>
          <a:p>
            <a:pPr>
              <a:defRPr sz="2400"/>
            </a:pPr>
            <a:endParaRPr lang="en-US"/>
          </a:p>
        </c:txPr>
        <c:crossAx val="-2071753208"/>
        <c:crosses val="autoZero"/>
        <c:crossBetween val="midCat"/>
      </c:valAx>
      <c:spPr>
        <a:noFill/>
        <a:ln w="25400">
          <a:noFill/>
        </a:ln>
      </c:spPr>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marker>
            <c:symbol val="none"/>
          </c:marker>
          <c:xVal>
            <c:numRef>
              <c:f>Sheet3!$F$18:$F$37</c:f>
              <c:numCache>
                <c:formatCode>General</c:formatCode>
                <c:ptCount val="20"/>
                <c:pt idx="0">
                  <c:v>0.0215855150276277</c:v>
                </c:pt>
                <c:pt idx="1">
                  <c:v>0.0374233477389978</c:v>
                </c:pt>
                <c:pt idx="2">
                  <c:v>0.0462736867162796</c:v>
                </c:pt>
                <c:pt idx="3">
                  <c:v>0.0721324206586139</c:v>
                </c:pt>
                <c:pt idx="4">
                  <c:v>0.109851032760911</c:v>
                </c:pt>
                <c:pt idx="5">
                  <c:v>0.136629462225381</c:v>
                </c:pt>
                <c:pt idx="6">
                  <c:v>0.161195087998784</c:v>
                </c:pt>
                <c:pt idx="7">
                  <c:v>0.192751948692059</c:v>
                </c:pt>
                <c:pt idx="8">
                  <c:v>0.196468796637862</c:v>
                </c:pt>
                <c:pt idx="9">
                  <c:v>0.20302645577068</c:v>
                </c:pt>
                <c:pt idx="10">
                  <c:v>0.220318140405581</c:v>
                </c:pt>
                <c:pt idx="11">
                  <c:v>0.221785046375848</c:v>
                </c:pt>
                <c:pt idx="12">
                  <c:v>0.228293263831803</c:v>
                </c:pt>
                <c:pt idx="13">
                  <c:v>0.231290219684737</c:v>
                </c:pt>
                <c:pt idx="14">
                  <c:v>0.23144508561484</c:v>
                </c:pt>
                <c:pt idx="15">
                  <c:v>0.280245647723285</c:v>
                </c:pt>
                <c:pt idx="16">
                  <c:v>0.309135954955774</c:v>
                </c:pt>
                <c:pt idx="17">
                  <c:v>0.310094058827748</c:v>
                </c:pt>
                <c:pt idx="18">
                  <c:v>0.319159943672359</c:v>
                </c:pt>
                <c:pt idx="19">
                  <c:v>0.33</c:v>
                </c:pt>
              </c:numCache>
            </c:numRef>
          </c:xVal>
          <c:yVal>
            <c:numRef>
              <c:f>Sheet3!$H$18:$H$37</c:f>
              <c:numCache>
                <c:formatCode>General</c:formatCode>
                <c:ptCount val="20"/>
                <c:pt idx="0">
                  <c:v>0.05</c:v>
                </c:pt>
                <c:pt idx="1">
                  <c:v>0.1</c:v>
                </c:pt>
                <c:pt idx="2">
                  <c:v>0.15</c:v>
                </c:pt>
                <c:pt idx="3">
                  <c:v>0.2</c:v>
                </c:pt>
                <c:pt idx="4">
                  <c:v>0.25</c:v>
                </c:pt>
                <c:pt idx="5">
                  <c:v>0.3</c:v>
                </c:pt>
                <c:pt idx="6">
                  <c:v>0.35</c:v>
                </c:pt>
                <c:pt idx="7">
                  <c:v>0.4</c:v>
                </c:pt>
                <c:pt idx="8">
                  <c:v>0.45</c:v>
                </c:pt>
                <c:pt idx="9">
                  <c:v>0.5</c:v>
                </c:pt>
                <c:pt idx="10">
                  <c:v>0.55</c:v>
                </c:pt>
                <c:pt idx="11">
                  <c:v>0.6</c:v>
                </c:pt>
                <c:pt idx="12">
                  <c:v>0.65</c:v>
                </c:pt>
                <c:pt idx="13">
                  <c:v>0.7</c:v>
                </c:pt>
                <c:pt idx="14">
                  <c:v>0.75</c:v>
                </c:pt>
                <c:pt idx="15">
                  <c:v>0.8</c:v>
                </c:pt>
                <c:pt idx="16">
                  <c:v>0.85</c:v>
                </c:pt>
                <c:pt idx="17">
                  <c:v>0.9</c:v>
                </c:pt>
                <c:pt idx="18">
                  <c:v>0.95</c:v>
                </c:pt>
                <c:pt idx="19">
                  <c:v>1.0</c:v>
                </c:pt>
              </c:numCache>
            </c:numRef>
          </c:yVal>
          <c:smooth val="0"/>
        </c:ser>
        <c:ser>
          <c:idx val="1"/>
          <c:order val="1"/>
          <c:marker>
            <c:symbol val="none"/>
          </c:marker>
          <c:xVal>
            <c:numRef>
              <c:f>Sheet3!$G$18:$G$37</c:f>
              <c:numCache>
                <c:formatCode>General</c:formatCode>
                <c:ptCount val="20"/>
                <c:pt idx="0">
                  <c:v>1.926078071415338</c:v>
                </c:pt>
                <c:pt idx="1">
                  <c:v>2.214399696101908</c:v>
                </c:pt>
                <c:pt idx="2">
                  <c:v>2.385866470999274</c:v>
                </c:pt>
                <c:pt idx="3">
                  <c:v>2.445982378997365</c:v>
                </c:pt>
                <c:pt idx="4">
                  <c:v>2.544910937760766</c:v>
                </c:pt>
                <c:pt idx="5">
                  <c:v>2.585331226303438</c:v>
                </c:pt>
                <c:pt idx="6">
                  <c:v>2.698080730936556</c:v>
                </c:pt>
                <c:pt idx="7">
                  <c:v>2.706038091255125</c:v>
                </c:pt>
                <c:pt idx="8">
                  <c:v>2.743469771163437</c:v>
                </c:pt>
                <c:pt idx="9">
                  <c:v>2.796346801966034</c:v>
                </c:pt>
                <c:pt idx="10">
                  <c:v>2.92295966880731</c:v>
                </c:pt>
                <c:pt idx="11">
                  <c:v>3.07720127265626</c:v>
                </c:pt>
                <c:pt idx="12">
                  <c:v>3.367564071879687</c:v>
                </c:pt>
                <c:pt idx="13">
                  <c:v>3.51673087281462</c:v>
                </c:pt>
                <c:pt idx="14">
                  <c:v>3.600621059890942</c:v>
                </c:pt>
                <c:pt idx="15">
                  <c:v>3.614932438647284</c:v>
                </c:pt>
                <c:pt idx="16">
                  <c:v>3.67020465240174</c:v>
                </c:pt>
                <c:pt idx="17">
                  <c:v>3.717953322403449</c:v>
                </c:pt>
                <c:pt idx="18">
                  <c:v>3.752835331320603</c:v>
                </c:pt>
                <c:pt idx="19">
                  <c:v>3.83</c:v>
                </c:pt>
              </c:numCache>
            </c:numRef>
          </c:xVal>
          <c:yVal>
            <c:numRef>
              <c:f>Sheet3!$H$18:$H$37</c:f>
              <c:numCache>
                <c:formatCode>General</c:formatCode>
                <c:ptCount val="20"/>
                <c:pt idx="0">
                  <c:v>0.05</c:v>
                </c:pt>
                <c:pt idx="1">
                  <c:v>0.1</c:v>
                </c:pt>
                <c:pt idx="2">
                  <c:v>0.15</c:v>
                </c:pt>
                <c:pt idx="3">
                  <c:v>0.2</c:v>
                </c:pt>
                <c:pt idx="4">
                  <c:v>0.25</c:v>
                </c:pt>
                <c:pt idx="5">
                  <c:v>0.3</c:v>
                </c:pt>
                <c:pt idx="6">
                  <c:v>0.35</c:v>
                </c:pt>
                <c:pt idx="7">
                  <c:v>0.4</c:v>
                </c:pt>
                <c:pt idx="8">
                  <c:v>0.45</c:v>
                </c:pt>
                <c:pt idx="9">
                  <c:v>0.5</c:v>
                </c:pt>
                <c:pt idx="10">
                  <c:v>0.55</c:v>
                </c:pt>
                <c:pt idx="11">
                  <c:v>0.6</c:v>
                </c:pt>
                <c:pt idx="12">
                  <c:v>0.65</c:v>
                </c:pt>
                <c:pt idx="13">
                  <c:v>0.7</c:v>
                </c:pt>
                <c:pt idx="14">
                  <c:v>0.75</c:v>
                </c:pt>
                <c:pt idx="15">
                  <c:v>0.8</c:v>
                </c:pt>
                <c:pt idx="16">
                  <c:v>0.85</c:v>
                </c:pt>
                <c:pt idx="17">
                  <c:v>0.9</c:v>
                </c:pt>
                <c:pt idx="18">
                  <c:v>0.95</c:v>
                </c:pt>
                <c:pt idx="19">
                  <c:v>1.0</c:v>
                </c:pt>
              </c:numCache>
            </c:numRef>
          </c:yVal>
          <c:smooth val="0"/>
        </c:ser>
        <c:dLbls>
          <c:showLegendKey val="0"/>
          <c:showVal val="0"/>
          <c:showCatName val="0"/>
          <c:showSerName val="0"/>
          <c:showPercent val="0"/>
          <c:showBubbleSize val="0"/>
        </c:dLbls>
        <c:axId val="2075805608"/>
        <c:axId val="2075808632"/>
      </c:scatterChart>
      <c:valAx>
        <c:axId val="2075805608"/>
        <c:scaling>
          <c:orientation val="minMax"/>
        </c:scaling>
        <c:delete val="0"/>
        <c:axPos val="b"/>
        <c:numFmt formatCode="General" sourceLinked="1"/>
        <c:majorTickMark val="out"/>
        <c:minorTickMark val="none"/>
        <c:tickLblPos val="nextTo"/>
        <c:txPr>
          <a:bodyPr/>
          <a:lstStyle/>
          <a:p>
            <a:pPr>
              <a:defRPr sz="2400"/>
            </a:pPr>
            <a:endParaRPr lang="en-US"/>
          </a:p>
        </c:txPr>
        <c:crossAx val="2075808632"/>
        <c:crosses val="autoZero"/>
        <c:crossBetween val="midCat"/>
      </c:valAx>
      <c:valAx>
        <c:axId val="2075808632"/>
        <c:scaling>
          <c:orientation val="minMax"/>
          <c:max val="1.0"/>
        </c:scaling>
        <c:delete val="0"/>
        <c:axPos val="l"/>
        <c:numFmt formatCode="General" sourceLinked="1"/>
        <c:majorTickMark val="out"/>
        <c:minorTickMark val="none"/>
        <c:tickLblPos val="nextTo"/>
        <c:txPr>
          <a:bodyPr/>
          <a:lstStyle/>
          <a:p>
            <a:pPr>
              <a:defRPr sz="2400"/>
            </a:pPr>
            <a:endParaRPr lang="en-US"/>
          </a:p>
        </c:txPr>
        <c:crossAx val="2075805608"/>
        <c:crosses val="autoZero"/>
        <c:crossBetween val="midCat"/>
      </c:valAx>
      <c:spPr>
        <a:noFill/>
        <a:ln w="25400">
          <a:noFill/>
        </a:ln>
      </c:spPr>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2822E08-FB65-3844-BC6D-5BE7823010F1}" type="datetimeFigureOut">
              <a:rPr lang="en-US" smtClean="0"/>
              <a:t>8/22/12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3C038CF-1497-7B4C-9B64-1165050F8EB8}" type="slidenum">
              <a:rPr lang="en-US" smtClean="0"/>
              <a:t>‹#›</a:t>
            </a:fld>
            <a:endParaRPr lang="en-US"/>
          </a:p>
        </p:txBody>
      </p:sp>
    </p:spTree>
    <p:extLst>
      <p:ext uri="{BB962C8B-B14F-4D97-AF65-F5344CB8AC3E}">
        <p14:creationId xmlns:p14="http://schemas.microsoft.com/office/powerpoint/2010/main" val="1583279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A79C63-5B16-FE46-A49C-8D7E8078E729}" type="datetimeFigureOut">
              <a:rPr lang="en-US" smtClean="0"/>
              <a:t>8/22/12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C52261-85B6-0A4A-8AA5-6939B0079CC1}" type="slidenum">
              <a:rPr lang="en-US" smtClean="0"/>
              <a:t>‹#›</a:t>
            </a:fld>
            <a:endParaRPr lang="en-US"/>
          </a:p>
        </p:txBody>
      </p:sp>
    </p:spTree>
    <p:extLst>
      <p:ext uri="{BB962C8B-B14F-4D97-AF65-F5344CB8AC3E}">
        <p14:creationId xmlns:p14="http://schemas.microsoft.com/office/powerpoint/2010/main" val="40871333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 I am Swarun</a:t>
            </a:r>
            <a:r>
              <a:rPr lang="en-US" baseline="0" dirty="0" smtClean="0"/>
              <a:t> Kumar from MIT. I am going to talk to you about a cloud-assisted design for autonomous driving.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joint work with my colleagues </a:t>
            </a:r>
            <a:r>
              <a:rPr lang="en-US" sz="1200" dirty="0" err="1" smtClean="0"/>
              <a:t>Shyam</a:t>
            </a:r>
            <a:r>
              <a:rPr lang="en-US" sz="1200" dirty="0" smtClean="0"/>
              <a:t> and Dina.</a:t>
            </a:r>
            <a:endParaRPr lang="en-US" dirty="0"/>
          </a:p>
        </p:txBody>
      </p:sp>
      <p:sp>
        <p:nvSpPr>
          <p:cNvPr id="4" name="Slide Number Placeholder 3"/>
          <p:cNvSpPr>
            <a:spLocks noGrp="1"/>
          </p:cNvSpPr>
          <p:nvPr>
            <p:ph type="sldNum" sz="quarter" idx="10"/>
          </p:nvPr>
        </p:nvSpPr>
        <p:spPr/>
        <p:txBody>
          <a:bodyPr/>
          <a:lstStyle/>
          <a:p>
            <a:fld id="{33C52261-85B6-0A4A-8AA5-6939B0079CC1}" type="slidenum">
              <a:rPr lang="en-US" smtClean="0"/>
              <a:t>1</a:t>
            </a:fld>
            <a:endParaRPr lang="en-US"/>
          </a:p>
        </p:txBody>
      </p:sp>
    </p:spTree>
    <p:extLst>
      <p:ext uri="{BB962C8B-B14F-4D97-AF65-F5344CB8AC3E}">
        <p14:creationId xmlns:p14="http://schemas.microsoft.com/office/powerpoint/2010/main" val="3849903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the real question is how can autonomous vehicles deal with this challenge?</a:t>
            </a:r>
          </a:p>
          <a:p>
            <a:endParaRPr lang="en-US" baseline="0" dirty="0" smtClean="0"/>
          </a:p>
          <a:p>
            <a:r>
              <a:rPr lang="en-US" baseline="0" dirty="0" smtClean="0"/>
              <a:t>Of course, they can communicate with the cloud.</a:t>
            </a:r>
          </a:p>
          <a:p>
            <a:endParaRPr lang="en-US" baseline="0" dirty="0" smtClean="0"/>
          </a:p>
          <a:p>
            <a:r>
              <a:rPr lang="en-US" baseline="0" dirty="0" smtClean="0"/>
              <a:t>Autonomous vehicles and static infrastructure can share their sensor information with the cloud.</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Further, the cloud performs complex processing to track obstacles and their movements.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based on this processing, it advises cars on how to navigate the environment.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10</a:t>
            </a:fld>
            <a:endParaRPr lang="en-US"/>
          </a:p>
        </p:txBody>
      </p:sp>
    </p:spTree>
    <p:extLst>
      <p:ext uri="{BB962C8B-B14F-4D97-AF65-F5344CB8AC3E}">
        <p14:creationId xmlns:p14="http://schemas.microsoft.com/office/powerpoint/2010/main" val="3225934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Such </a:t>
            </a:r>
            <a:r>
              <a:rPr lang="en-US" baseline="0" dirty="0" smtClean="0"/>
              <a:t>an architecture provides multiple benefits.</a:t>
            </a:r>
          </a:p>
          <a:p>
            <a:endParaRPr lang="en-US" baseline="0" dirty="0" smtClean="0"/>
          </a:p>
          <a:p>
            <a:r>
              <a:rPr lang="en-US" baseline="0" dirty="0" smtClean="0"/>
              <a:t>Firstly, the cloud has significantly more storage and processing power.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Thus, the cloud can quickly identify objects in the environment in the vicinity of these cars, such as pedestrians and other cars.</a:t>
            </a:r>
          </a:p>
          <a:p>
            <a:endParaRPr lang="en-US" baseline="0" dirty="0" smtClean="0"/>
          </a:p>
          <a:p>
            <a:r>
              <a:rPr lang="en-US" baseline="0" dirty="0" smtClean="0"/>
              <a:t>It can then leverage all this data to suggest improved paths to cars.</a:t>
            </a:r>
          </a:p>
          <a:p>
            <a:endParaRPr lang="en-US" baseline="0" dirty="0" smtClean="0"/>
          </a:p>
          <a:p>
            <a:endParaRPr lang="en-US" baseline="0" dirty="0" smtClean="0"/>
          </a:p>
          <a:p>
            <a:r>
              <a:rPr lang="en-US" baseline="0" dirty="0" smtClean="0"/>
              <a:t>Secondly, the cloud has greater access to sensor data beyond wireless range.</a:t>
            </a:r>
          </a:p>
          <a:p>
            <a:endParaRPr lang="en-US" baseline="0" dirty="0" smtClean="0"/>
          </a:p>
          <a:p>
            <a:r>
              <a:rPr lang="en-US" baseline="0" dirty="0" smtClean="0"/>
              <a:t>This is because has an aggregate view of sensor data from all vehicles and static infrastructure.</a:t>
            </a:r>
          </a:p>
          <a:p>
            <a:endParaRPr lang="en-US" baseline="0" dirty="0" smtClean="0"/>
          </a:p>
          <a:p>
            <a:r>
              <a:rPr lang="en-US" baseline="0" dirty="0" smtClean="0"/>
              <a:t>It can use this view to report situations such as accidents and congestion, occurring beyond the car’s sensor range. </a:t>
            </a:r>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11</a:t>
            </a:fld>
            <a:endParaRPr lang="en-US"/>
          </a:p>
        </p:txBody>
      </p:sp>
    </p:spTree>
    <p:extLst>
      <p:ext uri="{BB962C8B-B14F-4D97-AF65-F5344CB8AC3E}">
        <p14:creationId xmlns:p14="http://schemas.microsoft.com/office/powerpoint/2010/main" val="3225934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the rest of this talk, I will present our cloud-assisted design for autonomous driving.</a:t>
            </a:r>
          </a:p>
          <a:p>
            <a:endParaRPr lang="en-US" dirty="0" smtClean="0"/>
          </a:p>
          <a:p>
            <a:r>
              <a:rPr lang="en-US" dirty="0" smtClean="0"/>
              <a:t>Our system assists vehicles to avoid obstacles beyond</a:t>
            </a:r>
            <a:r>
              <a:rPr lang="en-US" baseline="0" dirty="0" smtClean="0"/>
              <a:t> a car’s wireless range</a:t>
            </a:r>
          </a:p>
          <a:p>
            <a:endParaRPr lang="en-US" dirty="0" smtClean="0"/>
          </a:p>
          <a:p>
            <a:r>
              <a:rPr lang="en-US" dirty="0" smtClean="0"/>
              <a:t>It also suggests to vehicles more efficient paths that avoid traffic congestion and road blocks.</a:t>
            </a:r>
          </a:p>
          <a:p>
            <a:endParaRPr lang="en-US" baseline="0" dirty="0" smtClean="0"/>
          </a:p>
          <a:p>
            <a:r>
              <a:rPr lang="en-US" baseline="0" dirty="0" smtClean="0"/>
              <a:t>We implemented and evaluated a preliminary prototype of our system on a real autonomous car.</a:t>
            </a:r>
          </a:p>
          <a:p>
            <a:r>
              <a:rPr lang="en-US" baseline="0" dirty="0" smtClean="0"/>
              <a:t>So let</a:t>
            </a:r>
            <a:r>
              <a:rPr lang="fr-FR" baseline="0" dirty="0" smtClean="0"/>
              <a:t>’</a:t>
            </a:r>
            <a:r>
              <a:rPr lang="en-US" baseline="0" dirty="0" smtClean="0"/>
              <a:t>s see how our system works.</a:t>
            </a:r>
          </a:p>
        </p:txBody>
      </p:sp>
      <p:sp>
        <p:nvSpPr>
          <p:cNvPr id="4" name="Slide Number Placeholder 3"/>
          <p:cNvSpPr>
            <a:spLocks noGrp="1"/>
          </p:cNvSpPr>
          <p:nvPr>
            <p:ph type="sldNum" sz="quarter" idx="10"/>
          </p:nvPr>
        </p:nvSpPr>
        <p:spPr/>
        <p:txBody>
          <a:bodyPr/>
          <a:lstStyle/>
          <a:p>
            <a:fld id="{33C52261-85B6-0A4A-8AA5-6939B0079CC1}" type="slidenum">
              <a:rPr lang="en-US" smtClean="0"/>
              <a:t>12</a:t>
            </a:fld>
            <a:endParaRPr lang="en-US"/>
          </a:p>
        </p:txBody>
      </p:sp>
    </p:spTree>
    <p:extLst>
      <p:ext uri="{BB962C8B-B14F-4D97-AF65-F5344CB8AC3E}">
        <p14:creationId xmlns:p14="http://schemas.microsoft.com/office/powerpoint/2010/main" val="1975112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this, we need to answer three main questions.</a:t>
            </a:r>
          </a:p>
          <a:p>
            <a:endParaRPr lang="en-US" baseline="0" dirty="0" smtClean="0"/>
          </a:p>
          <a:p>
            <a:r>
              <a:rPr lang="en-US" baseline="0" dirty="0" smtClean="0"/>
              <a:t>First, how do we design an architecture where the cloud retrieves only important data?</a:t>
            </a:r>
          </a:p>
          <a:p>
            <a:endParaRPr lang="en-US" baseline="0" dirty="0" smtClean="0"/>
          </a:p>
          <a:p>
            <a:r>
              <a:rPr lang="en-US" baseline="0" dirty="0" smtClean="0"/>
              <a:t>Second, how do cars send their sensor data over wireless links which have limited bandwidth?</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Third, </a:t>
            </a:r>
            <a:r>
              <a:rPr lang="en-US" sz="1200" baseline="0" dirty="0" smtClean="0"/>
              <a:t>how can we deal with high packet losses that are inherent to wireless links?</a:t>
            </a:r>
            <a:endParaRPr lang="en-US" sz="1200" dirty="0" smtClean="0"/>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13</a:t>
            </a:fld>
            <a:endParaRPr lang="en-US"/>
          </a:p>
        </p:txBody>
      </p:sp>
    </p:spTree>
    <p:extLst>
      <p:ext uri="{BB962C8B-B14F-4D97-AF65-F5344CB8AC3E}">
        <p14:creationId xmlns:p14="http://schemas.microsoft.com/office/powerpoint/2010/main" val="2400249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let’s first answer the first question.</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 do we design an architecture where the cloud retrieves only important data?</a:t>
            </a:r>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14</a:t>
            </a:fld>
            <a:endParaRPr lang="en-US"/>
          </a:p>
        </p:txBody>
      </p:sp>
    </p:spTree>
    <p:extLst>
      <p:ext uri="{BB962C8B-B14F-4D97-AF65-F5344CB8AC3E}">
        <p14:creationId xmlns:p14="http://schemas.microsoft.com/office/powerpoint/2010/main" val="2400249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to see how our system works, let me first give you a quick primer on the architecture of autonomous vehicles. </a:t>
            </a:r>
          </a:p>
          <a:p>
            <a:endParaRPr lang="en-US" baseline="0" dirty="0" smtClean="0"/>
          </a:p>
          <a:p>
            <a:r>
              <a:rPr lang="en-US" baseline="0" dirty="0" smtClean="0"/>
              <a:t>At a high level, autonomous navigation systems have three types of modules.</a:t>
            </a:r>
          </a:p>
          <a:p>
            <a:endParaRPr lang="en-US" baseline="0" dirty="0" smtClean="0"/>
          </a:p>
          <a:p>
            <a:r>
              <a:rPr lang="en-US" baseline="0" dirty="0" smtClean="0"/>
              <a:t>First, sensor modules generate streams of real-time data from onboard-sensors.</a:t>
            </a:r>
          </a:p>
          <a:p>
            <a:endParaRPr lang="en-US" baseline="0" dirty="0" smtClean="0"/>
          </a:p>
          <a:p>
            <a:r>
              <a:rPr lang="en-US" baseline="0" dirty="0" smtClean="0"/>
              <a:t>Second, the planner module which uses all this data to compute a safe path towards the car’s destination.</a:t>
            </a:r>
          </a:p>
          <a:p>
            <a:endParaRPr lang="en-US" baseline="0" dirty="0" smtClean="0"/>
          </a:p>
          <a:p>
            <a:r>
              <a:rPr lang="en-US" baseline="0" dirty="0" smtClean="0"/>
              <a:t>Finally, the controller which navigates the car along this path through speed and steering commands.</a:t>
            </a:r>
          </a:p>
        </p:txBody>
      </p:sp>
      <p:sp>
        <p:nvSpPr>
          <p:cNvPr id="4" name="Slide Number Placeholder 3"/>
          <p:cNvSpPr>
            <a:spLocks noGrp="1"/>
          </p:cNvSpPr>
          <p:nvPr>
            <p:ph type="sldNum" sz="quarter" idx="10"/>
          </p:nvPr>
        </p:nvSpPr>
        <p:spPr/>
        <p:txBody>
          <a:bodyPr/>
          <a:lstStyle/>
          <a:p>
            <a:fld id="{33C52261-85B6-0A4A-8AA5-6939B0079CC1}" type="slidenum">
              <a:rPr lang="en-US" smtClean="0"/>
              <a:t>15</a:t>
            </a:fld>
            <a:endParaRPr lang="en-US"/>
          </a:p>
        </p:txBody>
      </p:sp>
    </p:spTree>
    <p:extLst>
      <p:ext uri="{BB962C8B-B14F-4D97-AF65-F5344CB8AC3E}">
        <p14:creationId xmlns:p14="http://schemas.microsoft.com/office/powerpoint/2010/main" val="2400249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to see how our system works, let me first give you a quick primer on the architecture of autonomous vehicles. </a:t>
            </a:r>
          </a:p>
          <a:p>
            <a:endParaRPr lang="en-US" baseline="0" dirty="0" smtClean="0"/>
          </a:p>
          <a:p>
            <a:r>
              <a:rPr lang="en-US" baseline="0" dirty="0" smtClean="0"/>
              <a:t>At a high level, autonomous navigation systems have three types of modules.</a:t>
            </a:r>
          </a:p>
          <a:p>
            <a:endParaRPr lang="en-US" baseline="0" dirty="0" smtClean="0"/>
          </a:p>
          <a:p>
            <a:r>
              <a:rPr lang="en-US" baseline="0" dirty="0" smtClean="0"/>
              <a:t>First, sensor modules generate streams of real-time data from onboard-sensors.</a:t>
            </a:r>
          </a:p>
          <a:p>
            <a:endParaRPr lang="en-US" baseline="0" dirty="0" smtClean="0"/>
          </a:p>
          <a:p>
            <a:r>
              <a:rPr lang="en-US" baseline="0" dirty="0" smtClean="0"/>
              <a:t>Second, the planner module which uses all this data to compute a safe path towards the car’s destination.</a:t>
            </a:r>
          </a:p>
          <a:p>
            <a:endParaRPr lang="en-US" baseline="0" dirty="0" smtClean="0"/>
          </a:p>
          <a:p>
            <a:r>
              <a:rPr lang="en-US" baseline="0" dirty="0" smtClean="0"/>
              <a:t>Finally, the controller which navigates the car along this path through speed and steering commands.</a:t>
            </a:r>
          </a:p>
        </p:txBody>
      </p:sp>
      <p:sp>
        <p:nvSpPr>
          <p:cNvPr id="4" name="Slide Number Placeholder 3"/>
          <p:cNvSpPr>
            <a:spLocks noGrp="1"/>
          </p:cNvSpPr>
          <p:nvPr>
            <p:ph type="sldNum" sz="quarter" idx="10"/>
          </p:nvPr>
        </p:nvSpPr>
        <p:spPr/>
        <p:txBody>
          <a:bodyPr/>
          <a:lstStyle/>
          <a:p>
            <a:fld id="{33C52261-85B6-0A4A-8AA5-6939B0079CC1}" type="slidenum">
              <a:rPr lang="en-US" smtClean="0"/>
              <a:t>16</a:t>
            </a:fld>
            <a:endParaRPr lang="en-US"/>
          </a:p>
        </p:txBody>
      </p:sp>
    </p:spTree>
    <p:extLst>
      <p:ext uri="{BB962C8B-B14F-4D97-AF65-F5344CB8AC3E}">
        <p14:creationId xmlns:p14="http://schemas.microsoft.com/office/powerpoint/2010/main" val="2400249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to see how our system works, let me first give you a quick primer on the architecture of autonomous vehicles. </a:t>
            </a:r>
          </a:p>
          <a:p>
            <a:endParaRPr lang="en-US" baseline="0" dirty="0" smtClean="0"/>
          </a:p>
          <a:p>
            <a:r>
              <a:rPr lang="en-US" baseline="0" dirty="0" smtClean="0"/>
              <a:t>At a high level, autonomous navigation systems have three types of modules.</a:t>
            </a:r>
          </a:p>
          <a:p>
            <a:endParaRPr lang="en-US" baseline="0" dirty="0" smtClean="0"/>
          </a:p>
          <a:p>
            <a:r>
              <a:rPr lang="en-US" baseline="0" dirty="0" smtClean="0"/>
              <a:t>First, sensor modules generate streams of real-time data from onboard-sensors.</a:t>
            </a:r>
          </a:p>
          <a:p>
            <a:endParaRPr lang="en-US" baseline="0" dirty="0" smtClean="0"/>
          </a:p>
          <a:p>
            <a:r>
              <a:rPr lang="en-US" baseline="0" dirty="0" smtClean="0"/>
              <a:t>Second, the planner module which uses all this data to compute a safe path towards the car’s destination.</a:t>
            </a:r>
          </a:p>
          <a:p>
            <a:endParaRPr lang="en-US" baseline="0" dirty="0" smtClean="0"/>
          </a:p>
          <a:p>
            <a:r>
              <a:rPr lang="en-US" baseline="0" dirty="0" smtClean="0"/>
              <a:t>Finally, the controller which navigates the car along this path through speed and steering commands.</a:t>
            </a:r>
          </a:p>
        </p:txBody>
      </p:sp>
      <p:sp>
        <p:nvSpPr>
          <p:cNvPr id="4" name="Slide Number Placeholder 3"/>
          <p:cNvSpPr>
            <a:spLocks noGrp="1"/>
          </p:cNvSpPr>
          <p:nvPr>
            <p:ph type="sldNum" sz="quarter" idx="10"/>
          </p:nvPr>
        </p:nvSpPr>
        <p:spPr/>
        <p:txBody>
          <a:bodyPr/>
          <a:lstStyle/>
          <a:p>
            <a:fld id="{33C52261-85B6-0A4A-8AA5-6939B0079CC1}" type="slidenum">
              <a:rPr lang="en-US" smtClean="0"/>
              <a:t>17</a:t>
            </a:fld>
            <a:endParaRPr lang="en-US"/>
          </a:p>
        </p:txBody>
      </p:sp>
    </p:spTree>
    <p:extLst>
      <p:ext uri="{BB962C8B-B14F-4D97-AF65-F5344CB8AC3E}">
        <p14:creationId xmlns:p14="http://schemas.microsoft.com/office/powerpoint/2010/main" val="2400249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to see how our system works, let me first give you a quick primer on the architecture of autonomous vehicles. </a:t>
            </a:r>
          </a:p>
          <a:p>
            <a:endParaRPr lang="en-US" baseline="0" dirty="0" smtClean="0"/>
          </a:p>
          <a:p>
            <a:r>
              <a:rPr lang="en-US" baseline="0" dirty="0" smtClean="0"/>
              <a:t>At a high level, autonomous navigation systems have three types of modules.</a:t>
            </a:r>
          </a:p>
          <a:p>
            <a:endParaRPr lang="en-US" baseline="0" dirty="0" smtClean="0"/>
          </a:p>
          <a:p>
            <a:r>
              <a:rPr lang="en-US" baseline="0" dirty="0" smtClean="0"/>
              <a:t>First, sensor modules generate streams of real-time data from onboard-sensors.</a:t>
            </a:r>
          </a:p>
          <a:p>
            <a:endParaRPr lang="en-US" baseline="0" dirty="0" smtClean="0"/>
          </a:p>
          <a:p>
            <a:r>
              <a:rPr lang="en-US" baseline="0" dirty="0" smtClean="0"/>
              <a:t>Second, the planner module which uses all this data to compute a safe path towards the car’s destination.</a:t>
            </a:r>
          </a:p>
          <a:p>
            <a:endParaRPr lang="en-US" baseline="0" dirty="0" smtClean="0"/>
          </a:p>
          <a:p>
            <a:r>
              <a:rPr lang="en-US" baseline="0" dirty="0" smtClean="0"/>
              <a:t>Finally, the controller which navigates the car along this path through speed and steering commands.</a:t>
            </a:r>
          </a:p>
        </p:txBody>
      </p:sp>
      <p:sp>
        <p:nvSpPr>
          <p:cNvPr id="4" name="Slide Number Placeholder 3"/>
          <p:cNvSpPr>
            <a:spLocks noGrp="1"/>
          </p:cNvSpPr>
          <p:nvPr>
            <p:ph type="sldNum" sz="quarter" idx="10"/>
          </p:nvPr>
        </p:nvSpPr>
        <p:spPr/>
        <p:txBody>
          <a:bodyPr/>
          <a:lstStyle/>
          <a:p>
            <a:fld id="{33C52261-85B6-0A4A-8AA5-6939B0079CC1}" type="slidenum">
              <a:rPr lang="en-US" smtClean="0"/>
              <a:t>18</a:t>
            </a:fld>
            <a:endParaRPr lang="en-US"/>
          </a:p>
        </p:txBody>
      </p:sp>
    </p:spTree>
    <p:extLst>
      <p:ext uri="{BB962C8B-B14F-4D97-AF65-F5344CB8AC3E}">
        <p14:creationId xmlns:p14="http://schemas.microsoft.com/office/powerpoint/2010/main" val="2400249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see how our system fits in.</a:t>
            </a:r>
          </a:p>
          <a:p>
            <a:endParaRPr lang="en-US" dirty="0" smtClean="0"/>
          </a:p>
          <a:p>
            <a:r>
              <a:rPr lang="en-US" dirty="0" smtClean="0"/>
              <a:t>Our system implements an</a:t>
            </a:r>
            <a:r>
              <a:rPr lang="en-US" baseline="0" dirty="0" smtClean="0"/>
              <a:t> autonomous planner in the cloud which tracks the paths of all connected autonomous vehicles.</a:t>
            </a:r>
          </a:p>
          <a:p>
            <a:endParaRPr lang="en-US" baseline="0" dirty="0" smtClean="0"/>
          </a:p>
          <a:p>
            <a:r>
              <a:rPr lang="en-US" baseline="0" dirty="0" smtClean="0"/>
              <a:t>In particular, it obtains sensor data from all these vehicles as well as static infrastructure.</a:t>
            </a:r>
          </a:p>
          <a:p>
            <a:endParaRPr lang="en-US" baseline="0" dirty="0" smtClean="0"/>
          </a:p>
          <a:p>
            <a:r>
              <a:rPr lang="en-US" baseline="0" dirty="0" smtClean="0"/>
              <a:t>It aggregates this data to identify obstacles and objects that the car’s onboard sensors does not know about and suggests safe paths.</a:t>
            </a:r>
          </a:p>
          <a:p>
            <a:endParaRPr lang="en-US" baseline="0" dirty="0" smtClean="0"/>
          </a:p>
          <a:p>
            <a:r>
              <a:rPr lang="en-US" baseline="0" dirty="0" smtClean="0"/>
              <a:t>However, this architecture has a problem: Cars collect a huge, about Gb/s of real-time data. Hence they must use the wireless medium judiciously to send only required data.</a:t>
            </a:r>
          </a:p>
        </p:txBody>
      </p:sp>
      <p:sp>
        <p:nvSpPr>
          <p:cNvPr id="4" name="Slide Number Placeholder 3"/>
          <p:cNvSpPr>
            <a:spLocks noGrp="1"/>
          </p:cNvSpPr>
          <p:nvPr>
            <p:ph type="sldNum" sz="quarter" idx="10"/>
          </p:nvPr>
        </p:nvSpPr>
        <p:spPr/>
        <p:txBody>
          <a:bodyPr/>
          <a:lstStyle/>
          <a:p>
            <a:fld id="{33C52261-85B6-0A4A-8AA5-6939B0079CC1}" type="slidenum">
              <a:rPr lang="en-US" smtClean="0"/>
              <a:t>19</a:t>
            </a:fld>
            <a:endParaRPr lang="en-US"/>
          </a:p>
        </p:txBody>
      </p:sp>
    </p:spTree>
    <p:extLst>
      <p:ext uri="{BB962C8B-B14F-4D97-AF65-F5344CB8AC3E}">
        <p14:creationId xmlns:p14="http://schemas.microsoft.com/office/powerpoint/2010/main" val="1706749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Recently, there has a been a lot of interest in</a:t>
            </a:r>
            <a:r>
              <a:rPr lang="en-US" baseline="0" dirty="0" smtClean="0"/>
              <a:t> autonomous vehicles</a:t>
            </a:r>
          </a:p>
          <a:p>
            <a:endParaRPr lang="en-US" baseline="0" dirty="0" smtClean="0"/>
          </a:p>
          <a:p>
            <a:r>
              <a:rPr lang="en-US" baseline="0" dirty="0" smtClean="0"/>
              <a:t>Perhaps the most well known initiative is the DARPA Urban challenge, in which, universities designed autonomous cars that can navigate on urban roads.</a:t>
            </a:r>
          </a:p>
          <a:p>
            <a:endParaRPr lang="en-US" baseline="0" dirty="0" smtClean="0"/>
          </a:p>
          <a:p>
            <a:r>
              <a:rPr lang="en-US" baseline="0" dirty="0" smtClean="0"/>
              <a:t>Another recent example is that of Google’s autonomous car which has traveled thousands of miles on public roads.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fact, major companies are already building autonomous cars. And General Motors expects them on the road by 2020.</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2</a:t>
            </a:fld>
            <a:endParaRPr lang="en-US"/>
          </a:p>
        </p:txBody>
      </p:sp>
    </p:spTree>
    <p:extLst>
      <p:ext uri="{BB962C8B-B14F-4D97-AF65-F5344CB8AC3E}">
        <p14:creationId xmlns:p14="http://schemas.microsoft.com/office/powerpoint/2010/main" val="1858419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a:t>
            </a:r>
            <a:r>
              <a:rPr lang="fr-FR" dirty="0" smtClean="0"/>
              <a:t>’</a:t>
            </a:r>
            <a:r>
              <a:rPr lang="en-US" dirty="0" smtClean="0"/>
              <a:t>s</a:t>
            </a:r>
            <a:r>
              <a:rPr lang="en-US" baseline="0" dirty="0" smtClean="0"/>
              <a:t> see how our system achieves this.</a:t>
            </a:r>
          </a:p>
          <a:p>
            <a:endParaRPr lang="en-US" baseline="0" dirty="0" smtClean="0"/>
          </a:p>
          <a:p>
            <a:r>
              <a:rPr lang="en-US" baseline="0" dirty="0" smtClean="0"/>
              <a:t>First, the car sends its proposed path to the destination to the cloud.</a:t>
            </a:r>
          </a:p>
          <a:p>
            <a:endParaRPr lang="en-US" baseline="0" dirty="0" smtClean="0"/>
          </a:p>
          <a:p>
            <a:r>
              <a:rPr lang="en-US" baseline="0" dirty="0" smtClean="0"/>
              <a:t>The cloud checks if it has enough sensor data along this path.</a:t>
            </a:r>
          </a:p>
          <a:p>
            <a:endParaRPr lang="en-US" baseline="0" dirty="0" smtClean="0"/>
          </a:p>
          <a:p>
            <a:r>
              <a:rPr lang="en-US" baseline="0" dirty="0" smtClean="0"/>
              <a:t>If yes, it moves on to analyze the data and check if the path is safe.</a:t>
            </a:r>
          </a:p>
          <a:p>
            <a:endParaRPr lang="en-US" baseline="0" dirty="0" smtClean="0"/>
          </a:p>
          <a:p>
            <a:r>
              <a:rPr lang="en-US" baseline="0" dirty="0" smtClean="0"/>
              <a:t>If not, It requests for any missing data from other cars.</a:t>
            </a:r>
          </a:p>
          <a:p>
            <a:endParaRPr lang="en-US" baseline="0" dirty="0" smtClean="0"/>
          </a:p>
          <a:p>
            <a:r>
              <a:rPr lang="en-US" baseline="0" dirty="0" smtClean="0"/>
              <a:t>The other cars respond to the cloud with the missing data. </a:t>
            </a:r>
          </a:p>
          <a:p>
            <a:endParaRPr lang="en-US" baseline="0" dirty="0" smtClean="0"/>
          </a:p>
          <a:p>
            <a:r>
              <a:rPr lang="en-US" baseline="0" dirty="0" smtClean="0"/>
              <a:t>The car now has sufficient information to check if the path is safe, and if so reports it to the car.</a:t>
            </a:r>
          </a:p>
          <a:p>
            <a:endParaRPr lang="en-US" baseline="0" dirty="0" smtClean="0"/>
          </a:p>
          <a:p>
            <a:r>
              <a:rPr lang="en-US" baseline="0" dirty="0" smtClean="0"/>
              <a:t>If it is not safe, the cloud runs a path planning algorithm to find and alternate path which is sent to the car.</a:t>
            </a:r>
            <a:endParaRPr lang="en-US" dirty="0"/>
          </a:p>
        </p:txBody>
      </p:sp>
      <p:sp>
        <p:nvSpPr>
          <p:cNvPr id="4" name="Slide Number Placeholder 3"/>
          <p:cNvSpPr>
            <a:spLocks noGrp="1"/>
          </p:cNvSpPr>
          <p:nvPr>
            <p:ph type="sldNum" sz="quarter" idx="10"/>
          </p:nvPr>
        </p:nvSpPr>
        <p:spPr/>
        <p:txBody>
          <a:bodyPr/>
          <a:lstStyle/>
          <a:p>
            <a:fld id="{33C52261-85B6-0A4A-8AA5-6939B0079CC1}" type="slidenum">
              <a:rPr lang="en-US" smtClean="0"/>
              <a:t>20</a:t>
            </a:fld>
            <a:endParaRPr lang="en-US"/>
          </a:p>
        </p:txBody>
      </p:sp>
    </p:spTree>
    <p:extLst>
      <p:ext uri="{BB962C8B-B14F-4D97-AF65-F5344CB8AC3E}">
        <p14:creationId xmlns:p14="http://schemas.microsoft.com/office/powerpoint/2010/main" val="502736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now that we understand our system’s architecture, let us move on to our next question.</a:t>
            </a:r>
          </a:p>
          <a:p>
            <a:endParaRPr lang="en-US" baseline="0" dirty="0" smtClean="0"/>
          </a:p>
          <a:p>
            <a:r>
              <a:rPr lang="en-US" sz="1200" dirty="0" smtClean="0"/>
              <a:t>How do cars send sensor data over limited-bandwidth links to the cloud?</a:t>
            </a: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21</a:t>
            </a:fld>
            <a:endParaRPr lang="en-US"/>
          </a:p>
        </p:txBody>
      </p:sp>
    </p:spTree>
    <p:extLst>
      <p:ext uri="{BB962C8B-B14F-4D97-AF65-F5344CB8AC3E}">
        <p14:creationId xmlns:p14="http://schemas.microsoft.com/office/powerpoint/2010/main" val="2400249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this, we first understand what really is the data that sensors gather.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Basically, sensor data is any data that helps an autonomous car find obstacle free paths to safely get to its destination.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it tells the car which parts of its environment….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are empty and therefore safe to pass through.</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And are occupied and therefore unsafe to pass through</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22</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to describe parts of the environment, we divide the environment recursively into 8 cubes as shown.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all that we need to say about a cube is one bit – 0 if it’s empty or 1 if it’s occupied.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Of course if a cube is empty, everything cube inside it is also empty.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contrast, if a cube is occupied, it doesn’t mean everything inside it is occupied. It just means that at least one cube inside it is occupied.</a:t>
            </a:r>
          </a:p>
        </p:txBody>
      </p:sp>
      <p:sp>
        <p:nvSpPr>
          <p:cNvPr id="4" name="Slide Number Placeholder 3"/>
          <p:cNvSpPr>
            <a:spLocks noGrp="1"/>
          </p:cNvSpPr>
          <p:nvPr>
            <p:ph type="sldNum" sz="quarter" idx="10"/>
          </p:nvPr>
        </p:nvSpPr>
        <p:spPr/>
        <p:txBody>
          <a:bodyPr/>
          <a:lstStyle/>
          <a:p>
            <a:fld id="{33C52261-85B6-0A4A-8AA5-6939B0079CC1}" type="slidenum">
              <a:rPr lang="en-US" smtClean="0"/>
              <a:t>23</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to describe parts of the environment, we divide the environment recursively into 8 cubes as shown.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all that we need to say about a cube is one bit – 0 if it’s empty or 1 if it’s occupied.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Of course if a cube is empty, everything cube inside it is also empty.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contrast, if a cube is occupied, it doesn’t mean everything inside it is occupied. It just means that at least one cube inside it is occupied.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24</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to describe parts of the environment, we divide the environment recursively into 8 cubes as shown.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all that we need to say about a cube is one bit – 0 if it’s empty or 1 if it’s occupied.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Of course if a cube is empty, everything cube inside it is also empty.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contrast, if a cube is occupied, it doesn’t mean everything inside it is occupied. It just means that at least one cube inside it is occupied.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25</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let’s see how we can use this method to compactly represent this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Let’s say that this is our cube of interest, and again, green refers to empty and red refers to occupied.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with any other recursive structure, we can represent this recursion using a tree.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first level in the tree representing this cube will have these 8 bits, where 0 refers to empty and 1 refers to occupied.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every empty cube is completely empty, none of these 0’s need to be expanded to the 2</a:t>
            </a:r>
            <a:r>
              <a:rPr lang="en-US" baseline="30000" dirty="0" smtClean="0"/>
              <a:t>nd</a:t>
            </a:r>
            <a:r>
              <a:rPr lang="en-US" baseline="0" dirty="0" smtClean="0"/>
              <a:t> level of the tree.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Only the 1 is expanded, if we want to see inside this cube at more resolution.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as we zoom further into this cube, only 1’s need to be expanded and all 0’s will terminate.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Thus, we can use this tree representation to compress sensor data fairly efficiently.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26</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let’s see how we can use this method to compactly represent this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Let’s say that this is our cube of interest, and again, green refers to empty and red refers to occupied.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with any other recursive structure, we can represent this recursion using a tree.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first level in the tree representing this cube will have these 8 bits, where 0 refers to empty and 1 refers to occupied.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every empty cube is completely empty, none of these 0’s need to be expanded to the 2</a:t>
            </a:r>
            <a:r>
              <a:rPr lang="en-US" baseline="30000" dirty="0" smtClean="0"/>
              <a:t>nd</a:t>
            </a:r>
            <a:r>
              <a:rPr lang="en-US" baseline="0" dirty="0" smtClean="0"/>
              <a:t> level of the tree.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Only the 1 is expanded, if we want to see inside this cube at more resolution.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as we zoom further into this cube, only 1’s need to be expanded and all 0’s will terminate.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Thus, we can use this tree representation to compress sensor data fairly efficiently.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27</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let’s see how we can use this method to compactly represent this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Let’s say that this is our cube of interest, and again, green refers to empty and red refers to occupied.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with any other recursive structure, we can represent this recursion using a tree.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first level in the tree representing this cube will have these 8 bits, where 0 refers to empty and 1 refers to occupied.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every empty cube is completely empty, none of these 0’s need to be expanded to the 2</a:t>
            </a:r>
            <a:r>
              <a:rPr lang="en-US" baseline="30000" dirty="0" smtClean="0"/>
              <a:t>nd</a:t>
            </a:r>
            <a:r>
              <a:rPr lang="en-US" baseline="0" dirty="0" smtClean="0"/>
              <a:t> level of the tree.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Only the 1 is expanded, if we want to see inside this cube at more resolution.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as we zoom further into this cube, only 1’s need to be expanded and all 0’s will terminate.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Thus, we can use this tree representation to compress sensor data fairly efficiently.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28</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let’s see how we can use this method to compactly represent this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Let’s say that this is our cube of interest, and again, green refers to empty and red refers to occupied.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with any other recursive structure, we can represent this recursion using a tree.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first level in the tree representing this cube will have these 8 bits, where 0 refers to empty and 1 refers to occupied.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every empty cube is completely empty, none of these 0’s need to be expanded to the 2</a:t>
            </a:r>
            <a:r>
              <a:rPr lang="en-US" baseline="30000" dirty="0" smtClean="0"/>
              <a:t>nd</a:t>
            </a:r>
            <a:r>
              <a:rPr lang="en-US" baseline="0" dirty="0" smtClean="0"/>
              <a:t> level of the tree.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Only the 1 is expanded, if we want to see inside this cube at more resolution.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as we zoom further into this cube, only 1’s need to be expanded and all 0’s will terminate.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Thus, we can use this tree representation to compress sensor data fairly efficiently. </a:t>
            </a:r>
          </a:p>
        </p:txBody>
      </p:sp>
      <p:sp>
        <p:nvSpPr>
          <p:cNvPr id="4" name="Slide Number Placeholder 3"/>
          <p:cNvSpPr>
            <a:spLocks noGrp="1"/>
          </p:cNvSpPr>
          <p:nvPr>
            <p:ph type="sldNum" sz="quarter" idx="10"/>
          </p:nvPr>
        </p:nvSpPr>
        <p:spPr/>
        <p:txBody>
          <a:bodyPr/>
          <a:lstStyle/>
          <a:p>
            <a:fld id="{33C52261-85B6-0A4A-8AA5-6939B0079CC1}" type="slidenum">
              <a:rPr lang="en-US" smtClean="0"/>
              <a:t>29</a:t>
            </a:fld>
            <a:endParaRPr lang="en-US"/>
          </a:p>
        </p:txBody>
      </p:sp>
    </p:spTree>
    <p:extLst>
      <p:ext uri="{BB962C8B-B14F-4D97-AF65-F5344CB8AC3E}">
        <p14:creationId xmlns:p14="http://schemas.microsoft.com/office/powerpoint/2010/main" val="1114257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These autonomous vehicles provide multiple benefits including: </a:t>
            </a:r>
          </a:p>
          <a:p>
            <a:r>
              <a:rPr lang="en-US" baseline="0" dirty="0" smtClean="0"/>
              <a:t>Fewer traffic congestions,   </a:t>
            </a:r>
          </a:p>
          <a:p>
            <a:r>
              <a:rPr lang="en-US" baseline="0" dirty="0" smtClean="0"/>
              <a:t>much higher fuel efficiency  and  </a:t>
            </a:r>
          </a:p>
          <a:p>
            <a:r>
              <a:rPr lang="en-US" baseline="0" dirty="0" smtClean="0"/>
              <a:t>improved productivity</a:t>
            </a:r>
          </a:p>
          <a:p>
            <a:endParaRPr lang="en-US" baseline="0" dirty="0" smtClean="0"/>
          </a:p>
          <a:p>
            <a:r>
              <a:rPr lang="en-US" baseline="0" dirty="0" smtClean="0"/>
              <a:t>Estimates show that these benefits are projected to save billions of dollars in the US alone.</a:t>
            </a:r>
          </a:p>
          <a:p>
            <a:endParaRPr lang="en-US" baseline="0" dirty="0" smtClean="0"/>
          </a:p>
          <a:p>
            <a:r>
              <a:rPr lang="en-US" baseline="0" dirty="0" smtClean="0"/>
              <a:t>All this is great, but there are still major technical challenges that we need to address.</a:t>
            </a:r>
          </a:p>
        </p:txBody>
      </p:sp>
      <p:sp>
        <p:nvSpPr>
          <p:cNvPr id="4" name="Slide Number Placeholder 3"/>
          <p:cNvSpPr>
            <a:spLocks noGrp="1"/>
          </p:cNvSpPr>
          <p:nvPr>
            <p:ph type="sldNum" sz="quarter" idx="10"/>
          </p:nvPr>
        </p:nvSpPr>
        <p:spPr/>
        <p:txBody>
          <a:bodyPr/>
          <a:lstStyle/>
          <a:p>
            <a:fld id="{33C52261-85B6-0A4A-8AA5-6939B0079CC1}" type="slidenum">
              <a:rPr lang="en-US" smtClean="0"/>
              <a:t>3</a:t>
            </a:fld>
            <a:endParaRPr lang="en-US"/>
          </a:p>
        </p:txBody>
      </p:sp>
    </p:spTree>
    <p:extLst>
      <p:ext uri="{BB962C8B-B14F-4D97-AF65-F5344CB8AC3E}">
        <p14:creationId xmlns:p14="http://schemas.microsoft.com/office/powerpoint/2010/main" val="1858419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let</a:t>
            </a:r>
            <a:r>
              <a:rPr lang="fr-FR" baseline="0" dirty="0" smtClean="0"/>
              <a:t>’</a:t>
            </a:r>
            <a:r>
              <a:rPr lang="en-US" baseline="0" dirty="0" smtClean="0"/>
              <a:t>s respond to our third question.</a:t>
            </a:r>
          </a:p>
          <a:p>
            <a:endParaRPr lang="en-US" baseline="0" dirty="0" smtClean="0"/>
          </a:p>
          <a:p>
            <a:r>
              <a:rPr lang="en-US" baseline="0" dirty="0" smtClean="0"/>
              <a:t>How do we deal with high packet loss inherent to these wireless links?</a:t>
            </a:r>
          </a:p>
        </p:txBody>
      </p:sp>
      <p:sp>
        <p:nvSpPr>
          <p:cNvPr id="4" name="Slide Number Placeholder 3"/>
          <p:cNvSpPr>
            <a:spLocks noGrp="1"/>
          </p:cNvSpPr>
          <p:nvPr>
            <p:ph type="sldNum" sz="quarter" idx="10"/>
          </p:nvPr>
        </p:nvSpPr>
        <p:spPr/>
        <p:txBody>
          <a:bodyPr/>
          <a:lstStyle/>
          <a:p>
            <a:fld id="{33C52261-85B6-0A4A-8AA5-6939B0079CC1}" type="slidenum">
              <a:rPr lang="en-US" smtClean="0"/>
              <a:t>30</a:t>
            </a:fld>
            <a:endParaRPr lang="en-US"/>
          </a:p>
        </p:txBody>
      </p:sp>
    </p:spTree>
    <p:extLst>
      <p:ext uri="{BB962C8B-B14F-4D97-AF65-F5344CB8AC3E}">
        <p14:creationId xmlns:p14="http://schemas.microsoft.com/office/powerpoint/2010/main" val="240024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send information, each car divides the tree into a number of packets and send them over its wireless link to the cloud.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the link to the cloud may fail, leading to packet loss.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let’s say the second packet was lost in this figure.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problem is that loss of this single packet, in this scenario, can completely destroy the tree structure, leading to the entire tree being decoded erroneously.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31</a:t>
            </a:fld>
            <a:endParaRPr lang="en-US"/>
          </a:p>
        </p:txBody>
      </p:sp>
    </p:spTree>
    <p:extLst>
      <p:ext uri="{BB962C8B-B14F-4D97-AF65-F5344CB8AC3E}">
        <p14:creationId xmlns:p14="http://schemas.microsoft.com/office/powerpoint/2010/main" val="1975112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send information, each car divides the tree into a number of packets and send them over its wireless link to the cloud.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the link to the cloud may fail, leading to packet loss.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let’s say the second packet was lost in this figure.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problem is that loss of this single packet, in this scenario, can completely destroy the tree structure, leading to the entire tree being decoded erroneously.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32</a:t>
            </a:fld>
            <a:endParaRPr lang="en-US"/>
          </a:p>
        </p:txBody>
      </p:sp>
    </p:spTree>
    <p:extLst>
      <p:ext uri="{BB962C8B-B14F-4D97-AF65-F5344CB8AC3E}">
        <p14:creationId xmlns:p14="http://schemas.microsoft.com/office/powerpoint/2010/main" val="1975112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send information, each car divides the tree into a number of packets and send them over its wireless link to the cloud.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the link to the cloud may fail, leading to packet loss.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let’s say the second packet was lost in this figure.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problem is that loss of this single packet, in this scenario, can completely destroy the tree structure, leading to the entire tree being decoded erroneously.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33</a:t>
            </a:fld>
            <a:endParaRPr lang="en-US"/>
          </a:p>
        </p:txBody>
      </p:sp>
    </p:spTree>
    <p:extLst>
      <p:ext uri="{BB962C8B-B14F-4D97-AF65-F5344CB8AC3E}">
        <p14:creationId xmlns:p14="http://schemas.microsoft.com/office/powerpoint/2010/main" val="19751128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send information, each car divides the tree into a number of packets and send them over its wireless link to the cloud.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the link to the cloud may fail, leading to packet loss.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let’s say the second packet was lost in this figure.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problem is that loss of this single packet, in this scenario, can completely destroy the tree structure, leading to the entire tree being decoded erroneously.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34</a:t>
            </a:fld>
            <a:endParaRPr lang="en-US"/>
          </a:p>
        </p:txBody>
      </p:sp>
    </p:spTree>
    <p:extLst>
      <p:ext uri="{BB962C8B-B14F-4D97-AF65-F5344CB8AC3E}">
        <p14:creationId xmlns:p14="http://schemas.microsoft.com/office/powerpoint/2010/main" val="1975112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Our solution to make each packet of the tree self-contained.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particular, each packet is a completely independent sub-tree of the tree derived from the root.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allows each such sub-tree to be reconstructed independent from other packets.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Thus, loss of a single packet results in loss of resolution, as opposed to complete loss of information.</a:t>
            </a:r>
          </a:p>
        </p:txBody>
      </p:sp>
      <p:sp>
        <p:nvSpPr>
          <p:cNvPr id="4" name="Slide Number Placeholder 3"/>
          <p:cNvSpPr>
            <a:spLocks noGrp="1"/>
          </p:cNvSpPr>
          <p:nvPr>
            <p:ph type="sldNum" sz="quarter" idx="10"/>
          </p:nvPr>
        </p:nvSpPr>
        <p:spPr/>
        <p:txBody>
          <a:bodyPr/>
          <a:lstStyle/>
          <a:p>
            <a:fld id="{33C52261-85B6-0A4A-8AA5-6939B0079CC1}" type="slidenum">
              <a:rPr lang="en-US" smtClean="0"/>
              <a:t>35</a:t>
            </a:fld>
            <a:endParaRPr lang="en-US"/>
          </a:p>
        </p:txBody>
      </p:sp>
    </p:spTree>
    <p:extLst>
      <p:ext uri="{BB962C8B-B14F-4D97-AF65-F5344CB8AC3E}">
        <p14:creationId xmlns:p14="http://schemas.microsoft.com/office/powerpoint/2010/main" val="8067329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 us see how our system performs in practice</a:t>
            </a:r>
            <a:endParaRPr lang="en-US" dirty="0"/>
          </a:p>
        </p:txBody>
      </p:sp>
      <p:sp>
        <p:nvSpPr>
          <p:cNvPr id="4" name="Slide Number Placeholder 3"/>
          <p:cNvSpPr>
            <a:spLocks noGrp="1"/>
          </p:cNvSpPr>
          <p:nvPr>
            <p:ph type="sldNum" sz="quarter" idx="10"/>
          </p:nvPr>
        </p:nvSpPr>
        <p:spPr/>
        <p:txBody>
          <a:bodyPr/>
          <a:lstStyle/>
          <a:p>
            <a:fld id="{33C52261-85B6-0A4A-8AA5-6939B0079CC1}" type="slidenum">
              <a:rPr lang="en-US" smtClean="0"/>
              <a:t>36</a:t>
            </a:fld>
            <a:endParaRPr lang="en-US"/>
          </a:p>
        </p:txBody>
      </p:sp>
    </p:spTree>
    <p:extLst>
      <p:ext uri="{BB962C8B-B14F-4D97-AF65-F5344CB8AC3E}">
        <p14:creationId xmlns:p14="http://schemas.microsoft.com/office/powerpoint/2010/main" val="4192674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implemented our system in ROS – the Robot Operating system.</a:t>
            </a:r>
            <a:r>
              <a:rPr lang="en-US" baseline="0" dirty="0" smtClean="0"/>
              <a:t> This enables our system to be easily integrated with various autonomous vehicle and robotic systems.</a:t>
            </a:r>
          </a:p>
          <a:p>
            <a:endParaRPr lang="en-US" baseline="0" dirty="0" smtClean="0"/>
          </a:p>
          <a:p>
            <a:r>
              <a:rPr lang="en-US" baseline="0" dirty="0" smtClean="0"/>
              <a:t>We integrated our system with MIT’s Path Planner from the DARPA Urban challenge.</a:t>
            </a:r>
          </a:p>
        </p:txBody>
      </p:sp>
      <p:sp>
        <p:nvSpPr>
          <p:cNvPr id="4" name="Slide Number Placeholder 3"/>
          <p:cNvSpPr>
            <a:spLocks noGrp="1"/>
          </p:cNvSpPr>
          <p:nvPr>
            <p:ph type="sldNum" sz="quarter" idx="10"/>
          </p:nvPr>
        </p:nvSpPr>
        <p:spPr/>
        <p:txBody>
          <a:bodyPr/>
          <a:lstStyle/>
          <a:p>
            <a:fld id="{33C52261-85B6-0A4A-8AA5-6939B0079CC1}" type="slidenum">
              <a:rPr lang="en-US" smtClean="0"/>
              <a:t>37</a:t>
            </a:fld>
            <a:endParaRPr lang="en-US"/>
          </a:p>
        </p:txBody>
      </p:sp>
    </p:spTree>
    <p:extLst>
      <p:ext uri="{BB962C8B-B14F-4D97-AF65-F5344CB8AC3E}">
        <p14:creationId xmlns:p14="http://schemas.microsoft.com/office/powerpoint/2010/main" val="24714767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test bed uses </a:t>
            </a:r>
            <a:r>
              <a:rPr lang="en-US" dirty="0" smtClean="0"/>
              <a:t>an instrumented</a:t>
            </a:r>
            <a:r>
              <a:rPr lang="en-US" baseline="0" dirty="0" smtClean="0"/>
              <a:t> Yamaha car that was equipped with SICK and Hokuyo laser sensors.</a:t>
            </a:r>
            <a:endParaRPr lang="en-US" dirty="0" smtClean="0"/>
          </a:p>
          <a:p>
            <a:endParaRPr lang="en-US" dirty="0" smtClean="0"/>
          </a:p>
          <a:p>
            <a:r>
              <a:rPr lang="en-US" dirty="0" smtClean="0"/>
              <a:t>Additionally, we place </a:t>
            </a:r>
            <a:r>
              <a:rPr lang="en-US" dirty="0" err="1" smtClean="0"/>
              <a:t>roomba</a:t>
            </a:r>
            <a:r>
              <a:rPr lang="en-US" dirty="0" smtClean="0"/>
              <a:t> robots equipped</a:t>
            </a:r>
            <a:r>
              <a:rPr lang="en-US" baseline="0" dirty="0" smtClean="0"/>
              <a:t> with </a:t>
            </a:r>
            <a:r>
              <a:rPr lang="en-US" baseline="0" dirty="0" err="1" smtClean="0"/>
              <a:t>Kinect</a:t>
            </a:r>
            <a:r>
              <a:rPr lang="en-US" baseline="0" dirty="0" smtClean="0"/>
              <a:t> sensors placed at various locations along the road.</a:t>
            </a:r>
            <a:endParaRPr lang="en-US" dirty="0" smtClean="0"/>
          </a:p>
          <a:p>
            <a:endParaRPr lang="en-US" dirty="0" smtClean="0"/>
          </a:p>
          <a:p>
            <a:r>
              <a:rPr lang="en-US" dirty="0" smtClean="0"/>
              <a:t>We evaluated our system in a campus like environment where the car needs to detect</a:t>
            </a:r>
            <a:r>
              <a:rPr lang="en-US" baseline="0" dirty="0" smtClean="0"/>
              <a:t> pedestrians and other vehicles</a:t>
            </a:r>
            <a:endParaRPr lang="en-US" dirty="0"/>
          </a:p>
        </p:txBody>
      </p:sp>
      <p:sp>
        <p:nvSpPr>
          <p:cNvPr id="4" name="Slide Number Placeholder 3"/>
          <p:cNvSpPr>
            <a:spLocks noGrp="1"/>
          </p:cNvSpPr>
          <p:nvPr>
            <p:ph type="sldNum" sz="quarter" idx="10"/>
          </p:nvPr>
        </p:nvSpPr>
        <p:spPr/>
        <p:txBody>
          <a:bodyPr/>
          <a:lstStyle/>
          <a:p>
            <a:fld id="{33C52261-85B6-0A4A-8AA5-6939B0079CC1}" type="slidenum">
              <a:rPr lang="en-US" smtClean="0"/>
              <a:t>38</a:t>
            </a:fld>
            <a:endParaRPr lang="en-US"/>
          </a:p>
        </p:txBody>
      </p:sp>
    </p:spTree>
    <p:extLst>
      <p:ext uri="{BB962C8B-B14F-4D97-AF65-F5344CB8AC3E}">
        <p14:creationId xmlns:p14="http://schemas.microsoft.com/office/powerpoint/2010/main" val="40066212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first experiment, we evaluate how</a:t>
            </a:r>
            <a:r>
              <a:rPr lang="en-US" baseline="0" dirty="0" smtClean="0"/>
              <a:t> the link between an autonomous vehicle and the cloud is affected by packet loss.</a:t>
            </a:r>
          </a:p>
          <a:p>
            <a:endParaRPr lang="en-US" baseline="0" dirty="0" smtClean="0"/>
          </a:p>
          <a:p>
            <a:r>
              <a:rPr lang="en-US" baseline="0" dirty="0" smtClean="0"/>
              <a:t>In each experiment we measure the rate at which sensor data is received. [pause]</a:t>
            </a:r>
          </a:p>
          <a:p>
            <a:r>
              <a:rPr lang="en-US" baseline="0" dirty="0" smtClean="0"/>
              <a:t>We repeat the experiment by increasing the loss rate of the link between the vehicle and the cloud.</a:t>
            </a:r>
          </a:p>
          <a:p>
            <a:endParaRPr lang="en-US" baseline="0" dirty="0" smtClean="0"/>
          </a:p>
          <a:p>
            <a:r>
              <a:rPr lang="en-US" baseline="0" dirty="0" smtClean="0"/>
              <a:t>First, we send uncompressed raw data. The received data rate is poor, but degrades linearly with increasing loss rate.</a:t>
            </a:r>
          </a:p>
          <a:p>
            <a:endParaRPr lang="en-US" baseline="0" dirty="0" smtClean="0"/>
          </a:p>
          <a:p>
            <a:r>
              <a:rPr lang="en-US" baseline="0" dirty="0" smtClean="0"/>
              <a:t>Next, we send data compressed using our tree structure. While this achieves significant compression when there is 0 loss, the received data rate falls rapidly upon increasing packet loss. This is because even a single packet loss can affect other packets in the tree.</a:t>
            </a:r>
          </a:p>
          <a:p>
            <a:endParaRPr lang="en-US" baseline="0" dirty="0" smtClean="0"/>
          </a:p>
          <a:p>
            <a:r>
              <a:rPr lang="en-US" baseline="0" dirty="0" smtClean="0"/>
              <a:t>Finally, we evaluate our system. </a:t>
            </a:r>
          </a:p>
          <a:p>
            <a:endParaRPr lang="en-US" baseline="0" dirty="0" smtClean="0"/>
          </a:p>
          <a:p>
            <a:r>
              <a:rPr lang="en-US" baseline="0" dirty="0" smtClean="0"/>
              <a:t>Clearly, our system achieves graceful degradation of resolution upon packet loss, without significantly compromising on compression.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3C52261-85B6-0A4A-8AA5-6939B0079CC1}" type="slidenum">
              <a:rPr lang="en-US" smtClean="0"/>
              <a:t>39</a:t>
            </a:fld>
            <a:endParaRPr lang="en-US"/>
          </a:p>
        </p:txBody>
      </p:sp>
    </p:spTree>
    <p:extLst>
      <p:ext uri="{BB962C8B-B14F-4D97-AF65-F5344CB8AC3E}">
        <p14:creationId xmlns:p14="http://schemas.microsoft.com/office/powerpoint/2010/main" val="3463145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Firstly, Autonomous vehicles still can’t safely detect hidden objects.</a:t>
            </a:r>
          </a:p>
          <a:p>
            <a:endParaRPr lang="en-US" baseline="0" dirty="0" smtClean="0"/>
          </a:p>
          <a:p>
            <a:r>
              <a:rPr lang="en-US" baseline="0" dirty="0" smtClean="0"/>
              <a:t>In particular, s</a:t>
            </a:r>
            <a:r>
              <a:rPr lang="en-US" dirty="0" smtClean="0"/>
              <a:t>ensors on any one autonomous car can only</a:t>
            </a:r>
            <a:r>
              <a:rPr lang="en-US" baseline="0" dirty="0" smtClean="0"/>
              <a:t> view objects in its direct line of sight. </a:t>
            </a:r>
          </a:p>
          <a:p>
            <a:endParaRPr lang="en-US" baseline="0" dirty="0" smtClean="0"/>
          </a:p>
          <a:p>
            <a:r>
              <a:rPr lang="en-US" baseline="0" dirty="0" smtClean="0"/>
              <a:t>This is a significant safety challenge, because today, an autonomous car may fail to detect a kid running around the corner </a:t>
            </a:r>
          </a:p>
          <a:p>
            <a:endParaRPr lang="en-US" baseline="0" dirty="0" smtClean="0"/>
          </a:p>
          <a:p>
            <a:r>
              <a:rPr lang="en-US" baseline="0" dirty="0" smtClean="0"/>
              <a:t>or a car pulling out of an occluded driveway.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fact we addressed this precise challenge in our paper this SIGCOMM.</a:t>
            </a:r>
          </a:p>
        </p:txBody>
      </p:sp>
      <p:sp>
        <p:nvSpPr>
          <p:cNvPr id="4" name="Slide Number Placeholder 3"/>
          <p:cNvSpPr>
            <a:spLocks noGrp="1"/>
          </p:cNvSpPr>
          <p:nvPr>
            <p:ph type="sldNum" sz="quarter" idx="10"/>
          </p:nvPr>
        </p:nvSpPr>
        <p:spPr/>
        <p:txBody>
          <a:bodyPr/>
          <a:lstStyle/>
          <a:p>
            <a:fld id="{33C52261-85B6-0A4A-8AA5-6939B0079CC1}" type="slidenum">
              <a:rPr lang="en-US" smtClean="0"/>
              <a:t>4</a:t>
            </a:fld>
            <a:endParaRPr lang="en-US"/>
          </a:p>
        </p:txBody>
      </p:sp>
    </p:spTree>
    <p:extLst>
      <p:ext uri="{BB962C8B-B14F-4D97-AF65-F5344CB8AC3E}">
        <p14:creationId xmlns:p14="http://schemas.microsoft.com/office/powerpoint/2010/main" val="28176029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first experiment, we evaluate how</a:t>
            </a:r>
            <a:r>
              <a:rPr lang="en-US" baseline="0" dirty="0" smtClean="0"/>
              <a:t> the link between an autonomous vehicle and the cloud is affected by packet loss.</a:t>
            </a:r>
          </a:p>
          <a:p>
            <a:endParaRPr lang="en-US" baseline="0" dirty="0" smtClean="0"/>
          </a:p>
          <a:p>
            <a:r>
              <a:rPr lang="en-US" baseline="0" dirty="0" smtClean="0"/>
              <a:t>In each experiment we measure the rate at which sensor data is received. [pause]</a:t>
            </a:r>
          </a:p>
          <a:p>
            <a:r>
              <a:rPr lang="en-US" baseline="0" dirty="0" smtClean="0"/>
              <a:t>We repeat the experiment by increasing the loss rate of the link between the vehicle and the cloud.</a:t>
            </a:r>
          </a:p>
          <a:p>
            <a:endParaRPr lang="en-US" baseline="0" dirty="0" smtClean="0"/>
          </a:p>
          <a:p>
            <a:r>
              <a:rPr lang="en-US" baseline="0" dirty="0" smtClean="0"/>
              <a:t>First, we send uncompressed raw data. The received data rate is poor, but degrades linearly with increasing loss rate.</a:t>
            </a:r>
          </a:p>
          <a:p>
            <a:endParaRPr lang="en-US" baseline="0" dirty="0" smtClean="0"/>
          </a:p>
          <a:p>
            <a:r>
              <a:rPr lang="en-US" baseline="0" dirty="0" smtClean="0"/>
              <a:t>Next, we send data compressed using our tree structure. While this achieves significant compression when there is 0 loss, the received data rate falls rapidly upon increasing packet loss. This is because even a single packet loss can affect other packets in the tree.</a:t>
            </a:r>
          </a:p>
          <a:p>
            <a:endParaRPr lang="en-US" baseline="0" dirty="0" smtClean="0"/>
          </a:p>
          <a:p>
            <a:r>
              <a:rPr lang="en-US" baseline="0" dirty="0" smtClean="0"/>
              <a:t>Finally, we evaluate our system. </a:t>
            </a:r>
          </a:p>
          <a:p>
            <a:endParaRPr lang="en-US" baseline="0" dirty="0" smtClean="0"/>
          </a:p>
          <a:p>
            <a:r>
              <a:rPr lang="en-US" baseline="0" dirty="0" smtClean="0"/>
              <a:t>Clearly, our system achieves graceful degradation of resolution upon packet loss, without significantly compromising on compression.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3C52261-85B6-0A4A-8AA5-6939B0079CC1}" type="slidenum">
              <a:rPr lang="en-US" smtClean="0"/>
              <a:t>40</a:t>
            </a:fld>
            <a:endParaRPr lang="en-US"/>
          </a:p>
        </p:txBody>
      </p:sp>
    </p:spTree>
    <p:extLst>
      <p:ext uri="{BB962C8B-B14F-4D97-AF65-F5344CB8AC3E}">
        <p14:creationId xmlns:p14="http://schemas.microsoft.com/office/powerpoint/2010/main" val="34631453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first experiment, we evaluate how</a:t>
            </a:r>
            <a:r>
              <a:rPr lang="en-US" baseline="0" dirty="0" smtClean="0"/>
              <a:t> the link between an autonomous vehicle and the cloud is affected by packet loss.</a:t>
            </a:r>
          </a:p>
          <a:p>
            <a:endParaRPr lang="en-US" baseline="0" dirty="0" smtClean="0"/>
          </a:p>
          <a:p>
            <a:r>
              <a:rPr lang="en-US" baseline="0" dirty="0" smtClean="0"/>
              <a:t>In each experiment we measure the rate at which sensor data is received. [pause]</a:t>
            </a:r>
          </a:p>
          <a:p>
            <a:r>
              <a:rPr lang="en-US" baseline="0" dirty="0" smtClean="0"/>
              <a:t>We repeat the experiment by increasing the loss rate of the link between the vehicle and the cloud.</a:t>
            </a:r>
          </a:p>
          <a:p>
            <a:endParaRPr lang="en-US" baseline="0" dirty="0" smtClean="0"/>
          </a:p>
          <a:p>
            <a:r>
              <a:rPr lang="en-US" baseline="0" dirty="0" smtClean="0"/>
              <a:t>First, we send uncompressed raw data. The received data rate is poor, but degrades linearly with increasing loss rate.</a:t>
            </a:r>
          </a:p>
          <a:p>
            <a:endParaRPr lang="en-US" baseline="0" dirty="0" smtClean="0"/>
          </a:p>
          <a:p>
            <a:r>
              <a:rPr lang="en-US" baseline="0" dirty="0" smtClean="0"/>
              <a:t>Next, we send data compressed using our tree structure. While this achieves significant compression when there is 0 loss, the received data rate falls rapidly upon increasing packet loss. This is because even a single packet loss can affect other packets in the tree.</a:t>
            </a:r>
          </a:p>
          <a:p>
            <a:endParaRPr lang="en-US" baseline="0" dirty="0" smtClean="0"/>
          </a:p>
          <a:p>
            <a:r>
              <a:rPr lang="en-US" baseline="0" dirty="0" smtClean="0"/>
              <a:t>Finally, we evaluate our system. </a:t>
            </a:r>
          </a:p>
          <a:p>
            <a:endParaRPr lang="en-US" baseline="0" dirty="0" smtClean="0"/>
          </a:p>
          <a:p>
            <a:r>
              <a:rPr lang="en-US" baseline="0" dirty="0" smtClean="0"/>
              <a:t>Clearly, our system achieves graceful degradation of resolution upon packet loss, without significantly compromising on compression.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3C52261-85B6-0A4A-8AA5-6939B0079CC1}" type="slidenum">
              <a:rPr lang="en-US" smtClean="0"/>
              <a:t>41</a:t>
            </a:fld>
            <a:endParaRPr lang="en-US"/>
          </a:p>
        </p:txBody>
      </p:sp>
    </p:spTree>
    <p:extLst>
      <p:ext uri="{BB962C8B-B14F-4D97-AF65-F5344CB8AC3E}">
        <p14:creationId xmlns:p14="http://schemas.microsoft.com/office/powerpoint/2010/main" val="34631453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first experiment, we evaluate how</a:t>
            </a:r>
            <a:r>
              <a:rPr lang="en-US" baseline="0" dirty="0" smtClean="0"/>
              <a:t> the link between an autonomous vehicle and the cloud is affected by packet loss.</a:t>
            </a:r>
          </a:p>
          <a:p>
            <a:endParaRPr lang="en-US" baseline="0" dirty="0" smtClean="0"/>
          </a:p>
          <a:p>
            <a:r>
              <a:rPr lang="en-US" baseline="0" dirty="0" smtClean="0"/>
              <a:t>In each experiment we measure the rate at which sensor data is received. [pause]</a:t>
            </a:r>
          </a:p>
          <a:p>
            <a:r>
              <a:rPr lang="en-US" baseline="0" dirty="0" smtClean="0"/>
              <a:t>We repeat the experiment by increasing the loss rate of the link between the vehicle and the cloud.</a:t>
            </a:r>
          </a:p>
          <a:p>
            <a:endParaRPr lang="en-US" baseline="0" dirty="0" smtClean="0"/>
          </a:p>
          <a:p>
            <a:r>
              <a:rPr lang="en-US" baseline="0" dirty="0" smtClean="0"/>
              <a:t>First, we send uncompressed raw data. The received data rate is poor, but degrades linearly with increasing loss rate.</a:t>
            </a:r>
          </a:p>
          <a:p>
            <a:endParaRPr lang="en-US" baseline="0" dirty="0" smtClean="0"/>
          </a:p>
          <a:p>
            <a:r>
              <a:rPr lang="en-US" baseline="0" dirty="0" smtClean="0"/>
              <a:t>Next, we send data compressed using our tree structure. While this achieves significant compression when there is 0 loss, the received data rate falls rapidly upon increasing packet loss. This is because even a single packet loss can affect other packets in the tree.</a:t>
            </a:r>
          </a:p>
          <a:p>
            <a:endParaRPr lang="en-US" baseline="0" dirty="0" smtClean="0"/>
          </a:p>
          <a:p>
            <a:r>
              <a:rPr lang="en-US" baseline="0" dirty="0" smtClean="0"/>
              <a:t>Finally, we evaluate our system. </a:t>
            </a:r>
          </a:p>
          <a:p>
            <a:endParaRPr lang="en-US" baseline="0" dirty="0" smtClean="0"/>
          </a:p>
          <a:p>
            <a:r>
              <a:rPr lang="en-US" baseline="0" dirty="0" smtClean="0"/>
              <a:t>Clearly, it provides a 4.5x gain in compression over sending raw data.</a:t>
            </a:r>
          </a:p>
          <a:p>
            <a:endParaRPr lang="en-US" baseline="0" dirty="0" smtClean="0"/>
          </a:p>
          <a:p>
            <a:r>
              <a:rPr lang="en-US" baseline="0" dirty="0" smtClean="0"/>
              <a:t>Thus, our system achieves graceful degradation of resolution upon packet loss, without significantly compromising on compression.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3C52261-85B6-0A4A-8AA5-6939B0079CC1}" type="slidenum">
              <a:rPr lang="en-US" smtClean="0"/>
              <a:t>42</a:t>
            </a:fld>
            <a:endParaRPr lang="en-US"/>
          </a:p>
        </p:txBody>
      </p:sp>
    </p:spTree>
    <p:extLst>
      <p:ext uri="{BB962C8B-B14F-4D97-AF65-F5344CB8AC3E}">
        <p14:creationId xmlns:p14="http://schemas.microsoft.com/office/powerpoint/2010/main" val="34631453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our second experiment, we evaluate whether our system enables timely detection of a pedestrian on the road.</a:t>
            </a:r>
          </a:p>
          <a:p>
            <a:endParaRPr lang="en-US" baseline="0" dirty="0" smtClean="0"/>
          </a:p>
          <a:p>
            <a:r>
              <a:rPr lang="en-US" baseline="0" dirty="0" smtClean="0"/>
              <a:t>We allow a pedestrian to walk in to a road, beyond the detection range of the car.</a:t>
            </a:r>
          </a:p>
          <a:p>
            <a:endParaRPr lang="en-US" baseline="0" dirty="0" smtClean="0"/>
          </a:p>
          <a:p>
            <a:r>
              <a:rPr lang="en-US" baseline="0" dirty="0" smtClean="0"/>
              <a:t>We allow information on this pedestrian obtained by some of the autonomous robots in the environment to be sent to the cloud, with and without our system.</a:t>
            </a:r>
          </a:p>
          <a:p>
            <a:endParaRPr lang="en-US" baseline="0" dirty="0" smtClean="0"/>
          </a:p>
          <a:p>
            <a:r>
              <a:rPr lang="en-US" baseline="0" dirty="0" smtClean="0"/>
              <a:t>We measure how fast both these systems in detecting the pedestrian.</a:t>
            </a:r>
            <a:endParaRPr lang="en-US" dirty="0"/>
          </a:p>
        </p:txBody>
      </p:sp>
      <p:sp>
        <p:nvSpPr>
          <p:cNvPr id="4" name="Slide Number Placeholder 3"/>
          <p:cNvSpPr>
            <a:spLocks noGrp="1"/>
          </p:cNvSpPr>
          <p:nvPr>
            <p:ph type="sldNum" sz="quarter" idx="10"/>
          </p:nvPr>
        </p:nvSpPr>
        <p:spPr/>
        <p:txBody>
          <a:bodyPr/>
          <a:lstStyle/>
          <a:p>
            <a:fld id="{33C52261-85B6-0A4A-8AA5-6939B0079CC1}" type="slidenum">
              <a:rPr lang="en-US" smtClean="0"/>
              <a:t>43</a:t>
            </a:fld>
            <a:endParaRPr lang="en-US"/>
          </a:p>
        </p:txBody>
      </p:sp>
    </p:spTree>
    <p:extLst>
      <p:ext uri="{BB962C8B-B14F-4D97-AF65-F5344CB8AC3E}">
        <p14:creationId xmlns:p14="http://schemas.microsoft.com/office/powerpoint/2010/main" val="34631453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 are the results.[pause]</a:t>
            </a:r>
          </a:p>
          <a:p>
            <a:r>
              <a:rPr lang="en-US" dirty="0" smtClean="0"/>
              <a:t>For each experiment,</a:t>
            </a:r>
            <a:r>
              <a:rPr lang="en-US" baseline="0" dirty="0" smtClean="0"/>
              <a:t> we measure the delay in detecting the pedestrian.</a:t>
            </a:r>
          </a:p>
          <a:p>
            <a:r>
              <a:rPr lang="en-US" baseline="0" dirty="0" smtClean="0"/>
              <a:t>We repeat the experiment multiple times and plot the CDF.</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First, here are the results for today’s system. </a:t>
            </a:r>
            <a:endParaRPr lang="en-US" dirty="0" smtClean="0"/>
          </a:p>
          <a:p>
            <a:endParaRPr lang="en-US" dirty="0" smtClean="0"/>
          </a:p>
          <a:p>
            <a:r>
              <a:rPr lang="en-US" dirty="0" smtClean="0"/>
              <a:t>Clearly, the delay is fairly high averaging about 3 seconds.</a:t>
            </a:r>
            <a:endParaRPr lang="en-US" baseline="0" dirty="0" smtClean="0"/>
          </a:p>
          <a:p>
            <a:endParaRPr lang="en-US" baseline="0" dirty="0" smtClean="0"/>
          </a:p>
          <a:p>
            <a:r>
              <a:rPr lang="en-US" baseline="0" dirty="0" smtClean="0"/>
              <a:t>Here are the results for our system. </a:t>
            </a:r>
          </a:p>
          <a:p>
            <a:endParaRPr lang="en-US" baseline="0" dirty="0" smtClean="0"/>
          </a:p>
          <a:p>
            <a:r>
              <a:rPr lang="en-US" baseline="0" dirty="0" smtClean="0"/>
              <a:t>The results show that our system’s delays are significantly smaller, up to 4.6 times.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Thus, </a:t>
            </a:r>
            <a:r>
              <a:rPr lang="en-US" sz="1200" dirty="0" smtClean="0">
                <a:sym typeface="Wingdings"/>
              </a:rPr>
              <a:t>Our system enables significantly lower delays in detecting objects, beyond sensor range.</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44</a:t>
            </a:fld>
            <a:endParaRPr lang="en-US"/>
          </a:p>
        </p:txBody>
      </p:sp>
    </p:spTree>
    <p:extLst>
      <p:ext uri="{BB962C8B-B14F-4D97-AF65-F5344CB8AC3E}">
        <p14:creationId xmlns:p14="http://schemas.microsoft.com/office/powerpoint/2010/main" val="22868457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 are the results.[pause]</a:t>
            </a:r>
          </a:p>
          <a:p>
            <a:r>
              <a:rPr lang="en-US" dirty="0" smtClean="0"/>
              <a:t>For each experiment,</a:t>
            </a:r>
            <a:r>
              <a:rPr lang="en-US" baseline="0" dirty="0" smtClean="0"/>
              <a:t> we measure the delay in detecting the pedestrian.</a:t>
            </a:r>
          </a:p>
          <a:p>
            <a:r>
              <a:rPr lang="en-US" baseline="0" dirty="0" smtClean="0"/>
              <a:t>We repeat the experiment multiple times and plot the CDF.</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First, here are the results for today’s system. </a:t>
            </a:r>
            <a:endParaRPr lang="en-US" dirty="0" smtClean="0"/>
          </a:p>
          <a:p>
            <a:endParaRPr lang="en-US" dirty="0" smtClean="0"/>
          </a:p>
          <a:p>
            <a:r>
              <a:rPr lang="en-US" dirty="0" smtClean="0"/>
              <a:t>Clearly, the delay is fairly high averaging about 3 seconds.</a:t>
            </a:r>
            <a:endParaRPr lang="en-US" baseline="0" dirty="0" smtClean="0"/>
          </a:p>
          <a:p>
            <a:endParaRPr lang="en-US" baseline="0" dirty="0" smtClean="0"/>
          </a:p>
          <a:p>
            <a:r>
              <a:rPr lang="en-US" baseline="0" dirty="0" smtClean="0"/>
              <a:t>Here are the results for our system. </a:t>
            </a:r>
          </a:p>
          <a:p>
            <a:endParaRPr lang="en-US" baseline="0" dirty="0" smtClean="0"/>
          </a:p>
          <a:p>
            <a:r>
              <a:rPr lang="en-US" baseline="0" dirty="0" smtClean="0"/>
              <a:t>The results show that our system’s delays are significantly smaller, up to 4.6 times.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Thus, </a:t>
            </a:r>
            <a:r>
              <a:rPr lang="en-US" sz="1200" dirty="0" smtClean="0">
                <a:sym typeface="Wingdings"/>
              </a:rPr>
              <a:t>Our system enables significantly lower delays in detecting objects, beyond sensor range.</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45</a:t>
            </a:fld>
            <a:endParaRPr lang="en-US"/>
          </a:p>
        </p:txBody>
      </p:sp>
    </p:spTree>
    <p:extLst>
      <p:ext uri="{BB962C8B-B14F-4D97-AF65-F5344CB8AC3E}">
        <p14:creationId xmlns:p14="http://schemas.microsoft.com/office/powerpoint/2010/main" val="22868457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 are the results.[pause]</a:t>
            </a:r>
          </a:p>
          <a:p>
            <a:r>
              <a:rPr lang="en-US" dirty="0" smtClean="0"/>
              <a:t>For each experiment,</a:t>
            </a:r>
            <a:r>
              <a:rPr lang="en-US" baseline="0" dirty="0" smtClean="0"/>
              <a:t> we measure the delay in detecting the pedestrian.</a:t>
            </a:r>
          </a:p>
          <a:p>
            <a:r>
              <a:rPr lang="en-US" baseline="0" dirty="0" smtClean="0"/>
              <a:t>We repeat the experiment multiple times and plot the CDF.</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First, here are the results for today’s system. </a:t>
            </a:r>
            <a:endParaRPr lang="en-US" dirty="0" smtClean="0"/>
          </a:p>
          <a:p>
            <a:endParaRPr lang="en-US" dirty="0" smtClean="0"/>
          </a:p>
          <a:p>
            <a:r>
              <a:rPr lang="en-US" dirty="0" smtClean="0"/>
              <a:t>Clearly, the delay is fairly high averaging about 3 seconds.</a:t>
            </a:r>
            <a:endParaRPr lang="en-US" baseline="0" dirty="0" smtClean="0"/>
          </a:p>
          <a:p>
            <a:endParaRPr lang="en-US" baseline="0" dirty="0" smtClean="0"/>
          </a:p>
          <a:p>
            <a:r>
              <a:rPr lang="en-US" baseline="0" dirty="0" smtClean="0"/>
              <a:t>Here are the results for our system. </a:t>
            </a:r>
          </a:p>
          <a:p>
            <a:endParaRPr lang="en-US" baseline="0" dirty="0" smtClean="0"/>
          </a:p>
          <a:p>
            <a:r>
              <a:rPr lang="en-US" baseline="0" dirty="0" smtClean="0"/>
              <a:t>The results show that our system’s delays are significantly smaller, up to 4.6 times.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Thus, </a:t>
            </a:r>
            <a:r>
              <a:rPr lang="en-US" sz="1200" dirty="0" smtClean="0">
                <a:sym typeface="Wingdings"/>
              </a:rPr>
              <a:t>Our system enables significantly lower delays in detecting objects, beyond sensor range.</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46</a:t>
            </a:fld>
            <a:endParaRPr lang="en-US"/>
          </a:p>
        </p:txBody>
      </p:sp>
    </p:spTree>
    <p:extLst>
      <p:ext uri="{BB962C8B-B14F-4D97-AF65-F5344CB8AC3E}">
        <p14:creationId xmlns:p14="http://schemas.microsoft.com/office/powerpoint/2010/main" val="22868457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a:t>
            </a:r>
          </a:p>
          <a:p>
            <a:endParaRPr lang="en-US" dirty="0" smtClean="0"/>
          </a:p>
          <a:p>
            <a:r>
              <a:rPr lang="en-US" dirty="0" smtClean="0"/>
              <a:t>I</a:t>
            </a:r>
            <a:r>
              <a:rPr lang="en-US" baseline="0" dirty="0" smtClean="0"/>
              <a:t> presented a cloud-assisted system for autonomous driving.</a:t>
            </a:r>
          </a:p>
          <a:p>
            <a:endParaRPr lang="en-US" baseline="0" dirty="0" smtClean="0"/>
          </a:p>
          <a:p>
            <a:r>
              <a:rPr lang="en-US" baseline="0" dirty="0" smtClean="0"/>
              <a:t>Our system enables to car to compute safer and more efficient paths by sharing their data with the cloud.</a:t>
            </a:r>
          </a:p>
          <a:p>
            <a:endParaRPr lang="en-US" baseline="0" dirty="0" smtClean="0"/>
          </a:p>
          <a:p>
            <a:r>
              <a:rPr lang="en-US" dirty="0" smtClean="0"/>
              <a:t>And</a:t>
            </a:r>
            <a:r>
              <a:rPr lang="en-US" baseline="0" dirty="0" smtClean="0"/>
              <a:t> in fact, there are several ways to</a:t>
            </a:r>
            <a:r>
              <a:rPr lang="en-US" dirty="0" smtClean="0"/>
              <a:t> leverage the cloud beyond what we implemented</a:t>
            </a:r>
            <a:r>
              <a:rPr lang="en-US" baseline="0" dirty="0" smtClean="0"/>
              <a:t>, including localization, alerts about accidents, traffic congestion monitoring, etc.</a:t>
            </a:r>
          </a:p>
          <a:p>
            <a:endParaRPr lang="en-US" baseline="0" dirty="0" smtClean="0"/>
          </a:p>
          <a:p>
            <a:r>
              <a:rPr lang="en-US" baseline="0" dirty="0" smtClean="0"/>
              <a:t>Thank you and I will take questions.</a:t>
            </a:r>
            <a:endParaRPr lang="en-US" dirty="0"/>
          </a:p>
        </p:txBody>
      </p:sp>
      <p:sp>
        <p:nvSpPr>
          <p:cNvPr id="4" name="Slide Number Placeholder 3"/>
          <p:cNvSpPr>
            <a:spLocks noGrp="1"/>
          </p:cNvSpPr>
          <p:nvPr>
            <p:ph type="sldNum" sz="quarter" idx="10"/>
          </p:nvPr>
        </p:nvSpPr>
        <p:spPr/>
        <p:txBody>
          <a:bodyPr/>
          <a:lstStyle/>
          <a:p>
            <a:fld id="{33C52261-85B6-0A4A-8AA5-6939B0079CC1}" type="slidenum">
              <a:rPr lang="en-US" smtClean="0"/>
              <a:t>47</a:t>
            </a:fld>
            <a:endParaRPr lang="en-US"/>
          </a:p>
        </p:txBody>
      </p:sp>
    </p:spTree>
    <p:extLst>
      <p:ext uri="{BB962C8B-B14F-4D97-AF65-F5344CB8AC3E}">
        <p14:creationId xmlns:p14="http://schemas.microsoft.com/office/powerpoint/2010/main" val="1898621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Another important challenge is perception of objects in the environment.</a:t>
            </a:r>
          </a:p>
          <a:p>
            <a:endParaRPr lang="en-US" baseline="0" dirty="0" smtClean="0"/>
          </a:p>
          <a:p>
            <a:r>
              <a:rPr lang="en-US" baseline="0" dirty="0" smtClean="0"/>
              <a:t>In particular, cars need to classify different objects in the environment. For example, it needs to distinguish a bird or balloon on the road, from a child, as each of these require different reactions from the car.</a:t>
            </a:r>
          </a:p>
          <a:p>
            <a:endParaRPr lang="en-US" baseline="0" dirty="0" smtClean="0"/>
          </a:p>
          <a:p>
            <a:r>
              <a:rPr lang="en-US" baseline="0" dirty="0" smtClean="0"/>
              <a:t>Additionally, it needs to track and predict the movement of objects in the environment. Sometimes, it would need to intelligently slow down, for example if it notices kids playing near the road.</a:t>
            </a:r>
          </a:p>
          <a:p>
            <a:endParaRPr lang="en-US" baseline="0" dirty="0" smtClean="0"/>
          </a:p>
          <a:p>
            <a:r>
              <a:rPr lang="en-US" baseline="0" dirty="0" smtClean="0"/>
              <a:t>Finally, it needs accurate localization, that is, infer where it is located in the road. GPS only gives you very coarse location information. </a:t>
            </a:r>
          </a:p>
          <a:p>
            <a:endParaRPr lang="en-US" baseline="0" dirty="0" smtClean="0"/>
          </a:p>
          <a:p>
            <a:r>
              <a:rPr lang="en-US" baseline="0" dirty="0" smtClean="0"/>
              <a:t>For a finer localization, cars need to locate fixed and known features of the road.</a:t>
            </a:r>
          </a:p>
          <a:p>
            <a:endParaRPr lang="en-US" baseline="0" dirty="0" smtClean="0"/>
          </a:p>
          <a:p>
            <a:r>
              <a:rPr lang="en-US" baseline="0" dirty="0" smtClean="0"/>
              <a:t>For example, a car can first locate fixed objects such as lamp posts, curbs, etc. whose global coordinates are known, and then use that information to find out where </a:t>
            </a:r>
            <a:r>
              <a:rPr lang="en-US" b="1" baseline="0" dirty="0" smtClean="0"/>
              <a:t>it</a:t>
            </a:r>
            <a:r>
              <a:rPr lang="en-US" baseline="0" dirty="0" smtClean="0"/>
              <a:t> is relative to the road.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5</a:t>
            </a:fld>
            <a:endParaRPr lang="en-US"/>
          </a:p>
        </p:txBody>
      </p:sp>
    </p:spTree>
    <p:extLst>
      <p:ext uri="{BB962C8B-B14F-4D97-AF65-F5344CB8AC3E}">
        <p14:creationId xmlns:p14="http://schemas.microsoft.com/office/powerpoint/2010/main" val="281760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Another important challenge is perception of objects in the environment.</a:t>
            </a:r>
          </a:p>
          <a:p>
            <a:endParaRPr lang="en-US" baseline="0" dirty="0" smtClean="0"/>
          </a:p>
          <a:p>
            <a:r>
              <a:rPr lang="en-US" baseline="0" dirty="0" smtClean="0"/>
              <a:t>In particular, cars need to classify different objects in the environment. For example, it needs to distinguish a bird or balloon on the road, from a child, as each of these require different reactions from the car.</a:t>
            </a:r>
          </a:p>
          <a:p>
            <a:endParaRPr lang="en-US" baseline="0" dirty="0" smtClean="0"/>
          </a:p>
          <a:p>
            <a:r>
              <a:rPr lang="en-US" baseline="0" dirty="0" smtClean="0"/>
              <a:t>Additionally, it needs to track and predict the movement of objects in the environment. Sometimes, it would need to intelligently slow down, for example if it notices kids playing near the road.</a:t>
            </a:r>
          </a:p>
          <a:p>
            <a:endParaRPr lang="en-US" baseline="0" dirty="0" smtClean="0"/>
          </a:p>
          <a:p>
            <a:r>
              <a:rPr lang="en-US" baseline="0" dirty="0" smtClean="0"/>
              <a:t>Finally, it needs accurate localization, that is, infer where it is located in the road. GPS only gives you very coarse location information. </a:t>
            </a:r>
          </a:p>
          <a:p>
            <a:endParaRPr lang="en-US" baseline="0" dirty="0" smtClean="0"/>
          </a:p>
          <a:p>
            <a:r>
              <a:rPr lang="en-US" baseline="0" dirty="0" smtClean="0"/>
              <a:t>For a finer localization, cars need to locate fixed and known features of the road.</a:t>
            </a:r>
          </a:p>
          <a:p>
            <a:endParaRPr lang="en-US" baseline="0" dirty="0" smtClean="0"/>
          </a:p>
          <a:p>
            <a:r>
              <a:rPr lang="en-US" baseline="0" dirty="0" smtClean="0"/>
              <a:t>For example, a car can first locate fixed objects such as lamp posts, curbs, etc. whose global coordinates are known, and then use that information to find out where </a:t>
            </a:r>
            <a:r>
              <a:rPr lang="en-US" b="1" baseline="0" dirty="0" smtClean="0"/>
              <a:t>it</a:t>
            </a:r>
            <a:r>
              <a:rPr lang="en-US" baseline="0" dirty="0" smtClean="0"/>
              <a:t> is relative to the road.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6</a:t>
            </a:fld>
            <a:endParaRPr lang="en-US"/>
          </a:p>
        </p:txBody>
      </p:sp>
    </p:spTree>
    <p:extLst>
      <p:ext uri="{BB962C8B-B14F-4D97-AF65-F5344CB8AC3E}">
        <p14:creationId xmlns:p14="http://schemas.microsoft.com/office/powerpoint/2010/main" val="2817602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Another important challenge is perception of objects in the environment.</a:t>
            </a:r>
          </a:p>
          <a:p>
            <a:endParaRPr lang="en-US" baseline="0" dirty="0" smtClean="0"/>
          </a:p>
          <a:p>
            <a:r>
              <a:rPr lang="en-US" baseline="0" dirty="0" smtClean="0"/>
              <a:t>In particular, cars need to classify different objects in the environment. For example, it needs to distinguish a bird or balloon on the road, from a child, as each of these require different reactions from the car.</a:t>
            </a:r>
          </a:p>
          <a:p>
            <a:endParaRPr lang="en-US" baseline="0" dirty="0" smtClean="0"/>
          </a:p>
          <a:p>
            <a:r>
              <a:rPr lang="en-US" baseline="0" dirty="0" smtClean="0"/>
              <a:t>Additionally, it needs to track and predict the movement of objects in the environment. Sometimes, it would need to intelligently slow down, for example if it notices kids playing near the road.</a:t>
            </a:r>
          </a:p>
          <a:p>
            <a:endParaRPr lang="en-US" baseline="0" dirty="0" smtClean="0"/>
          </a:p>
          <a:p>
            <a:r>
              <a:rPr lang="en-US" baseline="0" dirty="0" smtClean="0"/>
              <a:t>Finally, it needs accurate localization, that is, infer where it is located in the road. GPS only gives you very coarse location information. </a:t>
            </a:r>
          </a:p>
          <a:p>
            <a:endParaRPr lang="en-US" baseline="0" dirty="0" smtClean="0"/>
          </a:p>
          <a:p>
            <a:r>
              <a:rPr lang="en-US" baseline="0" dirty="0" smtClean="0"/>
              <a:t>For a finer localization, cars need to locate fixed and known features of the road.</a:t>
            </a:r>
          </a:p>
          <a:p>
            <a:endParaRPr lang="en-US" baseline="0" dirty="0" smtClean="0"/>
          </a:p>
          <a:p>
            <a:r>
              <a:rPr lang="en-US" baseline="0" dirty="0" smtClean="0"/>
              <a:t>For example, a car can first locate fixed objects such as lamp posts, curbs, etc. whose global coordinates are known, and then use that information to find out where </a:t>
            </a:r>
            <a:r>
              <a:rPr lang="en-US" b="1" baseline="0" dirty="0" smtClean="0"/>
              <a:t>it</a:t>
            </a:r>
            <a:r>
              <a:rPr lang="en-US" baseline="0" dirty="0" smtClean="0"/>
              <a:t> is relative to the road. </a:t>
            </a:r>
          </a:p>
          <a:p>
            <a:endParaRPr lang="en-US"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7</a:t>
            </a:fld>
            <a:endParaRPr lang="en-US"/>
          </a:p>
        </p:txBody>
      </p:sp>
    </p:spTree>
    <p:extLst>
      <p:ext uri="{BB962C8B-B14F-4D97-AF65-F5344CB8AC3E}">
        <p14:creationId xmlns:p14="http://schemas.microsoft.com/office/powerpoint/2010/main" val="2817602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Perception, however, requires a huge amount of storage and computation.</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Cars need to perform complex machine learning algorithms that operate on huge data sets.</a:t>
            </a:r>
          </a:p>
          <a:p>
            <a:endParaRPr lang="en-US" baseline="0" dirty="0" smtClean="0"/>
          </a:p>
          <a:p>
            <a:r>
              <a:rPr lang="en-US" baseline="0" dirty="0" smtClean="0"/>
              <a:t>In addition, they need to store huge detailed maps and images of the world, which amounts to petabytes of data.</a:t>
            </a:r>
          </a:p>
          <a:p>
            <a:endParaRPr lang="en-US" baseline="0" dirty="0" smtClean="0"/>
          </a:p>
          <a:p>
            <a:r>
              <a:rPr lang="en-US" baseline="0" dirty="0" smtClean="0"/>
              <a:t>Thus, perception requires fairly advanced processing capabilities. To give you an example, MIT’s DARPA Urban challenge car had almost a mini-data center inside costing hundreds of thousands of dollars. In fact it had very little extra space inside and pretty much had to be autonomous. In fact, the mounted an extra AC unit on top, just to cool it!</a:t>
            </a:r>
          </a:p>
        </p:txBody>
      </p:sp>
      <p:sp>
        <p:nvSpPr>
          <p:cNvPr id="4" name="Slide Number Placeholder 3"/>
          <p:cNvSpPr>
            <a:spLocks noGrp="1"/>
          </p:cNvSpPr>
          <p:nvPr>
            <p:ph type="sldNum" sz="quarter" idx="10"/>
          </p:nvPr>
        </p:nvSpPr>
        <p:spPr/>
        <p:txBody>
          <a:bodyPr/>
          <a:lstStyle/>
          <a:p>
            <a:fld id="{33C52261-85B6-0A4A-8AA5-6939B0079CC1}" type="slidenum">
              <a:rPr lang="en-US" smtClean="0"/>
              <a:t>8</a:t>
            </a:fld>
            <a:endParaRPr lang="en-US"/>
          </a:p>
        </p:txBody>
      </p:sp>
    </p:spTree>
    <p:extLst>
      <p:ext uri="{BB962C8B-B14F-4D97-AF65-F5344CB8AC3E}">
        <p14:creationId xmlns:p14="http://schemas.microsoft.com/office/powerpoint/2010/main" val="2817602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the real question is how can autonomous vehicles deal with this challenge?</a:t>
            </a:r>
          </a:p>
          <a:p>
            <a:endParaRPr lang="en-US" baseline="0" dirty="0" smtClean="0"/>
          </a:p>
          <a:p>
            <a:r>
              <a:rPr lang="en-US" baseline="0" dirty="0" smtClean="0"/>
              <a:t>Of course, they can communicate with the cloud.</a:t>
            </a:r>
          </a:p>
          <a:p>
            <a:endParaRPr lang="en-US" baseline="0" dirty="0" smtClean="0"/>
          </a:p>
          <a:p>
            <a:r>
              <a:rPr lang="en-US" baseline="0" dirty="0" smtClean="0"/>
              <a:t>Autonomous vehicles and static infrastructure can share their sensor information with the cloud.</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Further, the cloud performs complex processing to track obstacles and their movements.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based on this processing, it advises cars on how to navigate the environment.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p:txBody>
      </p:sp>
      <p:sp>
        <p:nvSpPr>
          <p:cNvPr id="4" name="Slide Number Placeholder 3"/>
          <p:cNvSpPr>
            <a:spLocks noGrp="1"/>
          </p:cNvSpPr>
          <p:nvPr>
            <p:ph type="sldNum" sz="quarter" idx="10"/>
          </p:nvPr>
        </p:nvSpPr>
        <p:spPr/>
        <p:txBody>
          <a:bodyPr/>
          <a:lstStyle/>
          <a:p>
            <a:fld id="{33C52261-85B6-0A4A-8AA5-6939B0079CC1}" type="slidenum">
              <a:rPr lang="en-US" smtClean="0"/>
              <a:t>9</a:t>
            </a:fld>
            <a:endParaRPr lang="en-US"/>
          </a:p>
        </p:txBody>
      </p:sp>
    </p:spTree>
    <p:extLst>
      <p:ext uri="{BB962C8B-B14F-4D97-AF65-F5344CB8AC3E}">
        <p14:creationId xmlns:p14="http://schemas.microsoft.com/office/powerpoint/2010/main" val="3225934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4AB02A5-4FE5-49D9-9E24-09F23B90C450}" type="datetimeFigureOut">
              <a:rPr lang="en-US" smtClean="0"/>
              <a:t>8/22/12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15950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AB02A5-4FE5-49D9-9E24-09F23B90C450}" type="datetimeFigureOut">
              <a:rPr lang="en-US" smtClean="0"/>
              <a:t>8/22/12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1354122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AB02A5-4FE5-49D9-9E24-09F23B90C450}" type="datetimeFigureOut">
              <a:rPr lang="en-US" smtClean="0"/>
              <a:t>8/22/12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3691359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AB02A5-4FE5-49D9-9E24-09F23B90C450}" type="datetimeFigureOut">
              <a:rPr lang="en-US" smtClean="0"/>
              <a:t>8/22/12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1388224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AB02A5-4FE5-49D9-9E24-09F23B90C450}" type="datetimeFigureOut">
              <a:rPr lang="en-US" smtClean="0"/>
              <a:t>8/22/12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1736789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4AB02A5-4FE5-49D9-9E24-09F23B90C450}" type="datetimeFigureOut">
              <a:rPr lang="en-US" smtClean="0"/>
              <a:t>8/22/12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3256433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4AB02A5-4FE5-49D9-9E24-09F23B90C450}" type="datetimeFigureOut">
              <a:rPr lang="en-US" smtClean="0"/>
              <a:t>8/22/12</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1069002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1348"/>
            <a:ext cx="82296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4AB02A5-4FE5-49D9-9E24-09F23B90C450}" type="datetimeFigureOut">
              <a:rPr lang="en-US" smtClean="0"/>
              <a:t>8/22/12</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3628381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AB02A5-4FE5-49D9-9E24-09F23B90C450}" type="datetimeFigureOut">
              <a:rPr lang="en-US" smtClean="0"/>
              <a:t>8/22/12</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3489466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AB02A5-4FE5-49D9-9E24-09F23B90C450}" type="datetimeFigureOut">
              <a:rPr lang="en-US" smtClean="0"/>
              <a:t>8/22/12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2881713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AB02A5-4FE5-49D9-9E24-09F23B90C450}" type="datetimeFigureOut">
              <a:rPr lang="en-US" smtClean="0"/>
              <a:t>8/22/12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2484719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eaLnBrk="1" latinLnBrk="0" hangingPunct="1"/>
            <a:fld id="{54AB02A5-4FE5-49D9-9E24-09F23B90C450}" type="datetimeFigureOut">
              <a:rPr lang="en-US" smtClean="0"/>
              <a:t>8/22/12</a:t>
            </a:fld>
            <a:endParaRPr lang="en-US" sz="1200">
              <a:solidFill>
                <a:schemeClr val="bg2">
                  <a:shade val="50000"/>
                </a:scheme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0" lang="en-US" sz="1200">
              <a:solidFill>
                <a:schemeClr val="bg2">
                  <a:shade val="50000"/>
                </a:schemeClr>
              </a:solidFill>
              <a:effectLst/>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eaLnBrk="1" latinLnBrk="0" hangingPunct="1"/>
            <a:fld id="{6294C92D-0306-4E69-9CD3-20855E849650}" type="slidenum">
              <a:rPr kumimoji="0" lang="en-US" smtClean="0"/>
              <a:t>‹#›</a:t>
            </a:fld>
            <a:endParaRPr kumimoji="0" lang="en-US" sz="1200">
              <a:solidFill>
                <a:schemeClr val="bg2">
                  <a:shade val="50000"/>
                </a:schemeClr>
              </a:solidFill>
              <a:effectLst/>
            </a:endParaRPr>
          </a:p>
        </p:txBody>
      </p:sp>
    </p:spTree>
    <p:extLst>
      <p:ext uri="{BB962C8B-B14F-4D97-AF65-F5344CB8AC3E}">
        <p14:creationId xmlns:p14="http://schemas.microsoft.com/office/powerpoint/2010/main" val="38221727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3.wdp"/><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3.wdp"/><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3.wdp"/><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3.wdp"/><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png"/><Relationship Id="rId5" Type="http://schemas.microsoft.com/office/2007/relationships/hdphoto" Target="../media/hdphoto4.wdp"/><Relationship Id="rId6" Type="http://schemas.openxmlformats.org/officeDocument/2006/relationships/image" Target="../media/image17.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5.wdp"/><Relationship Id="rId5" Type="http://schemas.openxmlformats.org/officeDocument/2006/relationships/image" Target="../media/image19.png"/><Relationship Id="rId6"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microsoft.com/office/2007/relationships/hdphoto" Target="../media/hdphoto8.wdp"/><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chart" Target="../charts/char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chart" Target="../charts/char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chart" Target="../charts/char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chart" Target="../charts/char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chart" Target="../charts/char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chart" Target="../charts/char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microsoft.com/office/2007/relationships/hdphoto" Target="../media/hdphoto1.wdp"/><Relationship Id="rId6" Type="http://schemas.openxmlformats.org/officeDocument/2006/relationships/image" Target="../media/image11.png"/><Relationship Id="rId7"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49688"/>
            <a:ext cx="7772400" cy="1470025"/>
          </a:xfrm>
        </p:spPr>
        <p:txBody>
          <a:bodyPr>
            <a:normAutofit/>
          </a:bodyPr>
          <a:lstStyle/>
          <a:p>
            <a:r>
              <a:rPr lang="en-US" dirty="0"/>
              <a:t>A Cloud-Assisted Design for Autonomous Driving </a:t>
            </a:r>
          </a:p>
        </p:txBody>
      </p:sp>
      <p:sp>
        <p:nvSpPr>
          <p:cNvPr id="3" name="Subtitle 2"/>
          <p:cNvSpPr>
            <a:spLocks noGrp="1"/>
          </p:cNvSpPr>
          <p:nvPr>
            <p:ph type="subTitle" idx="1"/>
          </p:nvPr>
        </p:nvSpPr>
        <p:spPr>
          <a:xfrm>
            <a:off x="2956787" y="3666164"/>
            <a:ext cx="3040955" cy="1752600"/>
          </a:xfrm>
        </p:spPr>
        <p:txBody>
          <a:bodyPr>
            <a:normAutofit/>
          </a:bodyPr>
          <a:lstStyle/>
          <a:p>
            <a:pPr algn="ctr"/>
            <a:r>
              <a:rPr lang="en-US" sz="3000" dirty="0" smtClean="0">
                <a:solidFill>
                  <a:schemeClr val="tx1"/>
                </a:solidFill>
              </a:rPr>
              <a:t>Swarun</a:t>
            </a:r>
            <a:r>
              <a:rPr lang="en-US" sz="2800" dirty="0" smtClean="0">
                <a:solidFill>
                  <a:schemeClr val="tx1"/>
                </a:solidFill>
              </a:rPr>
              <a:t> Kumar</a:t>
            </a:r>
          </a:p>
        </p:txBody>
      </p:sp>
      <p:sp>
        <p:nvSpPr>
          <p:cNvPr id="4" name="Subtitle 2"/>
          <p:cNvSpPr txBox="1">
            <a:spLocks/>
          </p:cNvSpPr>
          <p:nvPr/>
        </p:nvSpPr>
        <p:spPr>
          <a:xfrm>
            <a:off x="486612" y="4729622"/>
            <a:ext cx="8246979" cy="1752600"/>
          </a:xfrm>
          <a:prstGeom prst="rect">
            <a:avLst/>
          </a:prstGeom>
        </p:spPr>
        <p:txBody>
          <a:bodyPr tIns="0">
            <a:normAutofit/>
          </a:bodyPr>
          <a:lstStyle>
            <a:lvl1pPr marL="27432" indent="0" algn="l" rtl="0" eaLnBrk="1" latinLnBrk="0" hangingPunct="1">
              <a:lnSpc>
                <a:spcPct val="100000"/>
              </a:lnSpc>
              <a:spcBef>
                <a:spcPts val="600"/>
              </a:spcBef>
              <a:buClr>
                <a:schemeClr val="accent1"/>
              </a:buClr>
              <a:buSzPct val="80000"/>
              <a:buFont typeface="Wingdings 2"/>
              <a:buNone/>
              <a:defRPr kumimoji="0" sz="2600" kern="1200">
                <a:solidFill>
                  <a:schemeClr val="tx2">
                    <a:shade val="30000"/>
                    <a:satMod val="150000"/>
                  </a:schemeClr>
                </a:solidFill>
                <a:latin typeface="+mn-lt"/>
                <a:ea typeface="+mn-ea"/>
                <a:cs typeface="+mn-cs"/>
              </a:defRPr>
            </a:lvl1pPr>
            <a:lvl2pPr marL="457200" indent="0" algn="ctr" rtl="0" eaLnBrk="1" latinLnBrk="0" hangingPunct="1">
              <a:lnSpc>
                <a:spcPct val="100000"/>
              </a:lnSpc>
              <a:spcBef>
                <a:spcPts val="550"/>
              </a:spcBef>
              <a:buClr>
                <a:schemeClr val="accent1"/>
              </a:buClr>
              <a:buFont typeface="Verdana"/>
              <a:buNone/>
              <a:defRPr kumimoji="0" sz="2800" kern="1200">
                <a:solidFill>
                  <a:schemeClr val="tx1"/>
                </a:solidFill>
                <a:latin typeface="+mn-lt"/>
                <a:ea typeface="+mn-ea"/>
                <a:cs typeface="+mn-cs"/>
              </a:defRPr>
            </a:lvl2pPr>
            <a:lvl3pPr marL="914400" indent="0" algn="ctr" rtl="0" eaLnBrk="1" latinLnBrk="0" hangingPunct="1">
              <a:lnSpc>
                <a:spcPct val="100000"/>
              </a:lnSpc>
              <a:spcBef>
                <a:spcPct val="20000"/>
              </a:spcBef>
              <a:buClr>
                <a:schemeClr val="accent2"/>
              </a:buClr>
              <a:buFont typeface="Wingdings 2"/>
              <a:buNone/>
              <a:defRPr kumimoji="0" sz="2400" kern="1200">
                <a:solidFill>
                  <a:schemeClr val="tx1"/>
                </a:solidFill>
                <a:latin typeface="+mn-lt"/>
                <a:ea typeface="+mn-ea"/>
                <a:cs typeface="+mn-cs"/>
              </a:defRPr>
            </a:lvl3pPr>
            <a:lvl4pPr marL="1371600" indent="0" algn="ctr" rtl="0" eaLnBrk="1" latinLnBrk="0" hangingPunct="1">
              <a:lnSpc>
                <a:spcPct val="100000"/>
              </a:lnSpc>
              <a:spcBef>
                <a:spcPct val="20000"/>
              </a:spcBef>
              <a:buClr>
                <a:schemeClr val="accent3"/>
              </a:buClr>
              <a:buFont typeface="Wingdings 2"/>
              <a:buNone/>
              <a:defRPr kumimoji="0" sz="2000" kern="1200">
                <a:solidFill>
                  <a:schemeClr val="tx1"/>
                </a:solidFill>
                <a:latin typeface="+mn-lt"/>
                <a:ea typeface="+mn-ea"/>
                <a:cs typeface="+mn-cs"/>
              </a:defRPr>
            </a:lvl4pPr>
            <a:lvl5pPr marL="1828800" indent="0" algn="ctr" rtl="0" eaLnBrk="1" latinLnBrk="0" hangingPunct="1">
              <a:lnSpc>
                <a:spcPct val="100000"/>
              </a:lnSpc>
              <a:spcBef>
                <a:spcPct val="20000"/>
              </a:spcBef>
              <a:buClr>
                <a:schemeClr val="accent4"/>
              </a:buClr>
              <a:buFont typeface="Wingdings 2"/>
              <a:buNone/>
              <a:defRPr kumimoji="0"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extLst/>
          </a:lstStyle>
          <a:p>
            <a:pPr algn="ctr"/>
            <a:r>
              <a:rPr lang="en-US" sz="2800" dirty="0" err="1" smtClean="0"/>
              <a:t>Shyamnath</a:t>
            </a:r>
            <a:r>
              <a:rPr lang="en-US" sz="2800" dirty="0" smtClean="0"/>
              <a:t> </a:t>
            </a:r>
            <a:r>
              <a:rPr lang="en-US" sz="2800" dirty="0" err="1" smtClean="0"/>
              <a:t>Gollakota</a:t>
            </a:r>
            <a:r>
              <a:rPr lang="en-US" sz="2800" dirty="0" smtClean="0"/>
              <a:t> and Dina </a:t>
            </a:r>
            <a:r>
              <a:rPr lang="en-US" sz="2800" dirty="0" err="1" smtClean="0"/>
              <a:t>Katabi</a:t>
            </a:r>
            <a:endParaRPr lang="en-US" sz="2800" dirty="0"/>
          </a:p>
        </p:txBody>
      </p:sp>
      <p:pic>
        <p:nvPicPr>
          <p:cNvPr id="5" name="Picture 4" descr="C:\Users\gshyam\Desktop\MIT.gi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272955" y="5662702"/>
            <a:ext cx="1659824" cy="981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87119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83798" y="164214"/>
            <a:ext cx="8805643" cy="1143000"/>
          </a:xfrm>
        </p:spPr>
        <p:txBody>
          <a:bodyPr vert="horz" lIns="91440" tIns="45720" rIns="91440" bIns="45720" rtlCol="0" anchor="ctr">
            <a:noAutofit/>
          </a:bodyPr>
          <a:lstStyle/>
          <a:p>
            <a:r>
              <a:rPr lang="en-US" sz="3600" dirty="0" smtClean="0">
                <a:solidFill>
                  <a:schemeClr val="tx2"/>
                </a:solidFill>
              </a:rPr>
              <a:t>How can we overcome these challenges?</a:t>
            </a:r>
            <a:endParaRPr lang="en-US" sz="3600" dirty="0">
              <a:solidFill>
                <a:schemeClr val="tx2"/>
              </a:solidFill>
            </a:endParaRPr>
          </a:p>
        </p:txBody>
      </p:sp>
      <p:sp>
        <p:nvSpPr>
          <p:cNvPr id="65" name="Title 1"/>
          <p:cNvSpPr txBox="1">
            <a:spLocks/>
          </p:cNvSpPr>
          <p:nvPr/>
        </p:nvSpPr>
        <p:spPr>
          <a:xfrm>
            <a:off x="695871" y="869410"/>
            <a:ext cx="749808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100" b="1" dirty="0" smtClean="0">
                <a:solidFill>
                  <a:schemeClr val="accent2"/>
                </a:solidFill>
              </a:rPr>
              <a:t>To the Cloud!</a:t>
            </a:r>
            <a:endParaRPr lang="en-US" b="1" dirty="0">
              <a:solidFill>
                <a:schemeClr val="accent2"/>
              </a:solidFill>
            </a:endParaRPr>
          </a:p>
        </p:txBody>
      </p:sp>
      <p:sp>
        <p:nvSpPr>
          <p:cNvPr id="68" name="Content Placeholder 2"/>
          <p:cNvSpPr txBox="1">
            <a:spLocks/>
          </p:cNvSpPr>
          <p:nvPr/>
        </p:nvSpPr>
        <p:spPr>
          <a:xfrm>
            <a:off x="267385" y="1852149"/>
            <a:ext cx="8876615" cy="45867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Cars share sensor data with cloud</a:t>
            </a:r>
          </a:p>
          <a:p>
            <a:pPr marL="0" indent="0">
              <a:buNone/>
            </a:pPr>
            <a:endParaRPr lang="en-US" dirty="0"/>
          </a:p>
          <a:p>
            <a:r>
              <a:rPr lang="en-US" dirty="0" smtClean="0"/>
              <a:t>Cloud performs complex processing to track obstacles and their movements.</a:t>
            </a:r>
          </a:p>
          <a:p>
            <a:endParaRPr lang="en-US" dirty="0"/>
          </a:p>
          <a:p>
            <a:r>
              <a:rPr lang="en-US" dirty="0" smtClean="0"/>
              <a:t>Advises cars on how to navigate the environment</a:t>
            </a:r>
          </a:p>
        </p:txBody>
      </p:sp>
    </p:spTree>
    <p:extLst>
      <p:ext uri="{BB962C8B-B14F-4D97-AF65-F5344CB8AC3E}">
        <p14:creationId xmlns:p14="http://schemas.microsoft.com/office/powerpoint/2010/main" val="23095888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779452" y="314622"/>
            <a:ext cx="7657268" cy="1143000"/>
          </a:xfrm>
        </p:spPr>
        <p:txBody>
          <a:bodyPr vert="horz" lIns="91440" tIns="45720" rIns="91440" bIns="45720" rtlCol="0" anchor="ctr">
            <a:normAutofit/>
          </a:bodyPr>
          <a:lstStyle/>
          <a:p>
            <a:r>
              <a:rPr lang="en-US" dirty="0" smtClean="0">
                <a:solidFill>
                  <a:schemeClr val="tx2"/>
                </a:solidFill>
              </a:rPr>
              <a:t>Benefits</a:t>
            </a:r>
            <a:endParaRPr lang="en-US" dirty="0">
              <a:solidFill>
                <a:schemeClr val="tx2"/>
              </a:solidFill>
            </a:endParaRPr>
          </a:p>
        </p:txBody>
      </p:sp>
      <p:sp>
        <p:nvSpPr>
          <p:cNvPr id="6" name="Content Placeholder 2"/>
          <p:cNvSpPr txBox="1">
            <a:spLocks/>
          </p:cNvSpPr>
          <p:nvPr/>
        </p:nvSpPr>
        <p:spPr>
          <a:xfrm>
            <a:off x="267385" y="1634893"/>
            <a:ext cx="8876615" cy="45867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Cloud has more storage &amp; processing power</a:t>
            </a:r>
          </a:p>
          <a:p>
            <a:pPr lvl="1"/>
            <a:r>
              <a:rPr lang="en-US" dirty="0" smtClean="0"/>
              <a:t>Can quickly identify pedestrians, other cars, etc.</a:t>
            </a:r>
          </a:p>
          <a:p>
            <a:pPr lvl="1"/>
            <a:r>
              <a:rPr lang="en-US" dirty="0"/>
              <a:t>Leverage these to provide improved paths </a:t>
            </a:r>
            <a:endParaRPr lang="en-US" dirty="0" smtClean="0"/>
          </a:p>
          <a:p>
            <a:endParaRPr lang="en-US" dirty="0" smtClean="0"/>
          </a:p>
          <a:p>
            <a:r>
              <a:rPr lang="en-US" dirty="0" smtClean="0"/>
              <a:t>Cloud </a:t>
            </a:r>
            <a:r>
              <a:rPr lang="en-US" dirty="0"/>
              <a:t>has access data beyond wireless range</a:t>
            </a:r>
          </a:p>
          <a:p>
            <a:pPr lvl="1"/>
            <a:r>
              <a:rPr lang="en-US" dirty="0" smtClean="0"/>
              <a:t>Has aggregate view from all vehicles &amp; infrastructure</a:t>
            </a:r>
            <a:endParaRPr lang="en-US" dirty="0"/>
          </a:p>
          <a:p>
            <a:pPr lvl="1"/>
            <a:r>
              <a:rPr lang="en-US" dirty="0"/>
              <a:t>Can report accidents, congestion, </a:t>
            </a:r>
            <a:r>
              <a:rPr lang="en-US" dirty="0" smtClean="0"/>
              <a:t>etc.</a:t>
            </a:r>
          </a:p>
          <a:p>
            <a:endParaRPr lang="en-US" dirty="0"/>
          </a:p>
          <a:p>
            <a:endParaRPr lang="en-US" dirty="0" smtClean="0"/>
          </a:p>
        </p:txBody>
      </p:sp>
    </p:spTree>
    <p:extLst>
      <p:ext uri="{BB962C8B-B14F-4D97-AF65-F5344CB8AC3E}">
        <p14:creationId xmlns:p14="http://schemas.microsoft.com/office/powerpoint/2010/main" val="27583968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9338" y="1600268"/>
            <a:ext cx="8904662" cy="5656218"/>
          </a:xfrm>
        </p:spPr>
        <p:txBody>
          <a:bodyPr>
            <a:normAutofit/>
          </a:bodyPr>
          <a:lstStyle/>
          <a:p>
            <a:r>
              <a:rPr lang="en-US" dirty="0" smtClean="0"/>
              <a:t>A cloud-assisted design for autonomous driving</a:t>
            </a:r>
            <a:endParaRPr lang="en-US" dirty="0"/>
          </a:p>
          <a:p>
            <a:r>
              <a:rPr lang="en-US" dirty="0" smtClean="0"/>
              <a:t>Assists cars to avoid obstacles beyond a their wireless range</a:t>
            </a:r>
          </a:p>
          <a:p>
            <a:r>
              <a:rPr lang="en-US" dirty="0" smtClean="0"/>
              <a:t>Suggests vehicles more efficient paths avoiding congestion and road blocks</a:t>
            </a:r>
            <a:endParaRPr lang="en-US" dirty="0"/>
          </a:p>
          <a:p>
            <a:r>
              <a:rPr lang="en-US" dirty="0" smtClean="0"/>
              <a:t>Preliminary prototype implemented on real autonomous car</a:t>
            </a:r>
          </a:p>
          <a:p>
            <a:pPr marL="0" indent="0">
              <a:buNone/>
            </a:pPr>
            <a:endParaRPr lang="en-US" dirty="0"/>
          </a:p>
        </p:txBody>
      </p:sp>
      <p:sp>
        <p:nvSpPr>
          <p:cNvPr id="41" name="Title 1"/>
          <p:cNvSpPr txBox="1">
            <a:spLocks/>
          </p:cNvSpPr>
          <p:nvPr/>
        </p:nvSpPr>
        <p:spPr>
          <a:xfrm>
            <a:off x="457200" y="416713"/>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tx2"/>
                </a:solidFill>
              </a:rPr>
              <a:t>Contributions</a:t>
            </a:r>
            <a:endParaRPr lang="en-US" sz="3100" i="1" dirty="0">
              <a:solidFill>
                <a:schemeClr val="tx2"/>
              </a:solidFill>
            </a:endParaRPr>
          </a:p>
        </p:txBody>
      </p:sp>
    </p:spTree>
    <p:extLst>
      <p:ext uri="{BB962C8B-B14F-4D97-AF65-F5344CB8AC3E}">
        <p14:creationId xmlns:p14="http://schemas.microsoft.com/office/powerpoint/2010/main" val="39580059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Content Placeholder 2"/>
          <p:cNvSpPr>
            <a:spLocks noGrp="1"/>
          </p:cNvSpPr>
          <p:nvPr>
            <p:ph idx="1"/>
          </p:nvPr>
        </p:nvSpPr>
        <p:spPr>
          <a:xfrm>
            <a:off x="294744" y="1135759"/>
            <a:ext cx="8670641" cy="5076800"/>
          </a:xfrm>
        </p:spPr>
        <p:txBody>
          <a:bodyPr>
            <a:normAutofit fontScale="92500"/>
          </a:bodyPr>
          <a:lstStyle/>
          <a:p>
            <a:pPr marL="514350" indent="-514350">
              <a:buFont typeface="Arial"/>
              <a:buAutoNum type="arabicPeriod"/>
            </a:pPr>
            <a:r>
              <a:rPr lang="en-US" sz="4000" dirty="0"/>
              <a:t>How do we design an architecture where the cloud </a:t>
            </a:r>
            <a:r>
              <a:rPr lang="en-US" sz="4000" dirty="0" smtClean="0"/>
              <a:t>gets data </a:t>
            </a:r>
            <a:r>
              <a:rPr lang="en-US" sz="4000" dirty="0"/>
              <a:t>from multiple cars?</a:t>
            </a:r>
          </a:p>
          <a:p>
            <a:pPr marL="0" indent="0">
              <a:buNone/>
            </a:pPr>
            <a:endParaRPr lang="en-US" sz="4000" dirty="0"/>
          </a:p>
          <a:p>
            <a:pPr marL="514350" indent="-514350">
              <a:buAutoNum type="arabicPeriod"/>
            </a:pPr>
            <a:r>
              <a:rPr lang="en-US" sz="4000" dirty="0" smtClean="0"/>
              <a:t>How do cars send sensor data over limited-bandwidth link?</a:t>
            </a:r>
          </a:p>
          <a:p>
            <a:pPr marL="0" indent="0">
              <a:buNone/>
            </a:pPr>
            <a:endParaRPr lang="en-US" sz="4000" dirty="0"/>
          </a:p>
          <a:p>
            <a:pPr marL="0" indent="0">
              <a:buNone/>
            </a:pPr>
            <a:r>
              <a:rPr lang="en-US" sz="4000" dirty="0" smtClean="0"/>
              <a:t>3. How do we deal with high packet loss 	inherent to these links?</a:t>
            </a:r>
          </a:p>
          <a:p>
            <a:endParaRPr lang="en-US" sz="4000" dirty="0"/>
          </a:p>
          <a:p>
            <a:endParaRPr lang="en-US" sz="4000" dirty="0" smtClean="0"/>
          </a:p>
          <a:p>
            <a:endParaRPr lang="en-US" sz="4000" dirty="0"/>
          </a:p>
          <a:p>
            <a:endParaRPr lang="en-US" sz="4000" dirty="0" smtClean="0"/>
          </a:p>
          <a:p>
            <a:endParaRPr lang="en-US" sz="4000" dirty="0"/>
          </a:p>
        </p:txBody>
      </p:sp>
    </p:spTree>
    <p:extLst>
      <p:ext uri="{BB962C8B-B14F-4D97-AF65-F5344CB8AC3E}">
        <p14:creationId xmlns:p14="http://schemas.microsoft.com/office/powerpoint/2010/main" val="15781519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14333" y="1045939"/>
            <a:ext cx="8631205" cy="145559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dk1"/>
              </a:solidFill>
            </a:endParaRPr>
          </a:p>
        </p:txBody>
      </p:sp>
      <p:sp>
        <p:nvSpPr>
          <p:cNvPr id="67" name="Content Placeholder 2"/>
          <p:cNvSpPr>
            <a:spLocks noGrp="1"/>
          </p:cNvSpPr>
          <p:nvPr>
            <p:ph idx="1"/>
          </p:nvPr>
        </p:nvSpPr>
        <p:spPr>
          <a:xfrm>
            <a:off x="294744" y="1135759"/>
            <a:ext cx="8670641" cy="5076800"/>
          </a:xfrm>
        </p:spPr>
        <p:txBody>
          <a:bodyPr>
            <a:normAutofit fontScale="92500"/>
          </a:bodyPr>
          <a:lstStyle/>
          <a:p>
            <a:pPr marL="514350" indent="-514350">
              <a:buAutoNum type="arabicPeriod"/>
            </a:pPr>
            <a:r>
              <a:rPr lang="en-US" sz="4000" dirty="0" smtClean="0"/>
              <a:t>How do we design an architecture where the cloud gets data from multiple cars?</a:t>
            </a:r>
          </a:p>
          <a:p>
            <a:pPr marL="514350" indent="-514350">
              <a:buAutoNum type="arabicPeriod"/>
            </a:pPr>
            <a:endParaRPr lang="en-US" sz="4000" dirty="0"/>
          </a:p>
          <a:p>
            <a:pPr marL="514350" indent="-514350">
              <a:buAutoNum type="arabicPeriod"/>
            </a:pPr>
            <a:r>
              <a:rPr lang="en-US" sz="4000" dirty="0" smtClean="0"/>
              <a:t>How do cars send sensor data over limited-bandwidth link?</a:t>
            </a:r>
          </a:p>
          <a:p>
            <a:pPr marL="0" indent="0">
              <a:buNone/>
            </a:pPr>
            <a:endParaRPr lang="en-US" sz="4000" dirty="0"/>
          </a:p>
          <a:p>
            <a:pPr marL="0" indent="0">
              <a:buNone/>
            </a:pPr>
            <a:r>
              <a:rPr lang="en-US" sz="4000" dirty="0" smtClean="0"/>
              <a:t>3. How do we deal with high packet loss 	inherent to these links?</a:t>
            </a:r>
          </a:p>
          <a:p>
            <a:endParaRPr lang="en-US" sz="4000" dirty="0"/>
          </a:p>
          <a:p>
            <a:endParaRPr lang="en-US" sz="4000" dirty="0" smtClean="0"/>
          </a:p>
          <a:p>
            <a:endParaRPr lang="en-US" sz="4000" dirty="0"/>
          </a:p>
          <a:p>
            <a:endParaRPr lang="en-US" sz="4000" dirty="0" smtClean="0"/>
          </a:p>
          <a:p>
            <a:endParaRPr lang="en-US" sz="4000" dirty="0"/>
          </a:p>
        </p:txBody>
      </p:sp>
    </p:spTree>
    <p:extLst>
      <p:ext uri="{BB962C8B-B14F-4D97-AF65-F5344CB8AC3E}">
        <p14:creationId xmlns:p14="http://schemas.microsoft.com/office/powerpoint/2010/main" val="145945527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0511" y="5115683"/>
            <a:ext cx="949408" cy="94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130" y="4148735"/>
            <a:ext cx="1024290" cy="576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7"/>
          <p:cNvSpPr/>
          <p:nvPr/>
        </p:nvSpPr>
        <p:spPr>
          <a:xfrm>
            <a:off x="7086618" y="4053872"/>
            <a:ext cx="1733556" cy="8024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dirty="0" smtClean="0">
                <a:solidFill>
                  <a:schemeClr val="tx1"/>
                </a:solidFill>
              </a:rPr>
              <a:t>Controller</a:t>
            </a:r>
          </a:p>
        </p:txBody>
      </p:sp>
      <p:cxnSp>
        <p:nvCxnSpPr>
          <p:cNvPr id="9" name="Straight Arrow Connector 8"/>
          <p:cNvCxnSpPr>
            <a:stCxn id="15" idx="3"/>
          </p:cNvCxnSpPr>
          <p:nvPr/>
        </p:nvCxnSpPr>
        <p:spPr>
          <a:xfrm>
            <a:off x="2925168" y="3842747"/>
            <a:ext cx="107638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11" name="Group 10"/>
          <p:cNvGrpSpPr/>
          <p:nvPr/>
        </p:nvGrpSpPr>
        <p:grpSpPr>
          <a:xfrm>
            <a:off x="2014007" y="4914123"/>
            <a:ext cx="76200" cy="381000"/>
            <a:chOff x="5257800" y="4572000"/>
            <a:chExt cx="76200" cy="381000"/>
          </a:xfrm>
        </p:grpSpPr>
        <p:sp>
          <p:nvSpPr>
            <p:cNvPr id="12" name="Oval 11"/>
            <p:cNvSpPr/>
            <p:nvPr/>
          </p:nvSpPr>
          <p:spPr>
            <a:xfrm>
              <a:off x="5257800" y="4572000"/>
              <a:ext cx="76200" cy="762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3" name="Oval 12"/>
            <p:cNvSpPr/>
            <p:nvPr/>
          </p:nvSpPr>
          <p:spPr>
            <a:xfrm>
              <a:off x="5257800" y="4876800"/>
              <a:ext cx="76200" cy="762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4" name="Oval 13"/>
            <p:cNvSpPr/>
            <p:nvPr/>
          </p:nvSpPr>
          <p:spPr>
            <a:xfrm>
              <a:off x="5257800" y="4724400"/>
              <a:ext cx="76200" cy="762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sp>
        <p:nvSpPr>
          <p:cNvPr id="15" name="Rounded Rectangle 14"/>
          <p:cNvSpPr/>
          <p:nvPr/>
        </p:nvSpPr>
        <p:spPr>
          <a:xfrm>
            <a:off x="1163072" y="3631621"/>
            <a:ext cx="1762096" cy="422251"/>
          </a:xfrm>
          <a:prstGeom prst="roundRect">
            <a:avLst/>
          </a:prstGeom>
          <a:effectLst>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solidFill>
                  <a:schemeClr val="tx1"/>
                </a:solidFill>
              </a:rPr>
              <a:t>Sensor 1</a:t>
            </a:r>
          </a:p>
        </p:txBody>
      </p:sp>
      <p:sp>
        <p:nvSpPr>
          <p:cNvPr id="16" name="TextBox 40"/>
          <p:cNvSpPr txBox="1"/>
          <p:nvPr/>
        </p:nvSpPr>
        <p:spPr>
          <a:xfrm>
            <a:off x="2875996" y="4590308"/>
            <a:ext cx="1861522"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smtClean="0"/>
              <a:t>sensor</a:t>
            </a:r>
          </a:p>
          <a:p>
            <a:r>
              <a:rPr lang="en-US" sz="2800" dirty="0" smtClean="0"/>
              <a:t> data</a:t>
            </a:r>
            <a:endParaRPr lang="en-US" sz="2800" dirty="0"/>
          </a:p>
        </p:txBody>
      </p:sp>
      <p:sp>
        <p:nvSpPr>
          <p:cNvPr id="17" name="Rounded Rectangle 16"/>
          <p:cNvSpPr/>
          <p:nvPr/>
        </p:nvSpPr>
        <p:spPr>
          <a:xfrm>
            <a:off x="4017401" y="3534170"/>
            <a:ext cx="2123480" cy="2687033"/>
          </a:xfrm>
          <a:prstGeom prst="roundRect">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smtClean="0">
              <a:solidFill>
                <a:schemeClr val="tx1"/>
              </a:solidFill>
            </a:endParaRPr>
          </a:p>
        </p:txBody>
      </p:sp>
      <p:sp>
        <p:nvSpPr>
          <p:cNvPr id="20" name="TextBox 47"/>
          <p:cNvSpPr txBox="1"/>
          <p:nvPr/>
        </p:nvSpPr>
        <p:spPr>
          <a:xfrm>
            <a:off x="4028695" y="4354406"/>
            <a:ext cx="2076906"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smtClean="0"/>
              <a:t>Planner</a:t>
            </a:r>
          </a:p>
          <a:p>
            <a:pPr algn="ctr"/>
            <a:r>
              <a:rPr lang="en-US" sz="3200" dirty="0" smtClean="0"/>
              <a:t>Module</a:t>
            </a:r>
            <a:endParaRPr lang="en-US" sz="3200" dirty="0"/>
          </a:p>
        </p:txBody>
      </p:sp>
      <p:pic>
        <p:nvPicPr>
          <p:cNvPr id="29" name="Picture 2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251" y="3533782"/>
            <a:ext cx="498128" cy="498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90"/>
          <p:cNvSpPr txBox="1"/>
          <p:nvPr/>
        </p:nvSpPr>
        <p:spPr>
          <a:xfrm>
            <a:off x="6140881" y="3921913"/>
            <a:ext cx="1133101"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smtClean="0"/>
              <a:t>path</a:t>
            </a:r>
            <a:endParaRPr lang="en-US" sz="2800" dirty="0"/>
          </a:p>
        </p:txBody>
      </p:sp>
      <p:cxnSp>
        <p:nvCxnSpPr>
          <p:cNvPr id="40" name="Straight Arrow Connector 39"/>
          <p:cNvCxnSpPr>
            <a:stCxn id="8" idx="2"/>
          </p:cNvCxnSpPr>
          <p:nvPr/>
        </p:nvCxnSpPr>
        <p:spPr>
          <a:xfrm>
            <a:off x="7953396" y="4856365"/>
            <a:ext cx="0" cy="10272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1" name="TextBox 90"/>
          <p:cNvSpPr txBox="1"/>
          <p:nvPr/>
        </p:nvSpPr>
        <p:spPr>
          <a:xfrm>
            <a:off x="6404718" y="4836209"/>
            <a:ext cx="1657896" cy="1384995"/>
          </a:xfrm>
          <a:prstGeom prst="rect">
            <a:avLst/>
          </a:prstGeom>
          <a:noFill/>
        </p:spPr>
        <p:txBody>
          <a:bodyPr wrap="square" rtlCol="0">
            <a:spAutoFit/>
          </a:bodyPr>
          <a:lstStyle>
            <a:defPPr>
              <a:defRPr lang="en-US"/>
            </a:defPPr>
            <a:lvl1pPr>
              <a:defRPr sz="2800"/>
            </a:lvl1pPr>
          </a:lstStyle>
          <a:p>
            <a:r>
              <a:rPr lang="en-US" dirty="0"/>
              <a:t>speed,</a:t>
            </a:r>
          </a:p>
          <a:p>
            <a:r>
              <a:rPr lang="en-US" dirty="0"/>
              <a:t>steering,</a:t>
            </a:r>
          </a:p>
          <a:p>
            <a:r>
              <a:rPr lang="en-US" dirty="0"/>
              <a:t>gear </a:t>
            </a:r>
          </a:p>
        </p:txBody>
      </p:sp>
      <p:cxnSp>
        <p:nvCxnSpPr>
          <p:cNvPr id="42" name="Straight Arrow Connector 41"/>
          <p:cNvCxnSpPr/>
          <p:nvPr/>
        </p:nvCxnSpPr>
        <p:spPr>
          <a:xfrm>
            <a:off x="6150510" y="4436327"/>
            <a:ext cx="936108" cy="0"/>
          </a:xfrm>
          <a:prstGeom prst="straightConnector1">
            <a:avLst/>
          </a:prstGeom>
          <a:ln>
            <a:headEnd type="none"/>
            <a:tailEnd type="arrow"/>
          </a:ln>
        </p:spPr>
        <p:style>
          <a:lnRef idx="2">
            <a:schemeClr val="dk1"/>
          </a:lnRef>
          <a:fillRef idx="0">
            <a:schemeClr val="dk1"/>
          </a:fillRef>
          <a:effectRef idx="1">
            <a:schemeClr val="dk1"/>
          </a:effectRef>
          <a:fontRef idx="minor">
            <a:schemeClr val="tx1"/>
          </a:fontRef>
        </p:style>
      </p:cxnSp>
      <p:pic>
        <p:nvPicPr>
          <p:cNvPr id="43"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743191" y="6065091"/>
            <a:ext cx="669442" cy="631651"/>
          </a:xfrm>
          <a:prstGeom prst="rect">
            <a:avLst/>
          </a:prstGeom>
          <a:noFill/>
          <a:extLst>
            <a:ext uri="{909E8E84-426E-40dd-AFC4-6F175D3DCCD1}">
              <a14:hiddenFill xmlns:a14="http://schemas.microsoft.com/office/drawing/2010/main">
                <a:solidFill>
                  <a:srgbClr val="FFFFFF"/>
                </a:solidFill>
              </a14:hiddenFill>
            </a:ext>
          </a:extLst>
        </p:spPr>
      </p:pic>
      <p:sp>
        <p:nvSpPr>
          <p:cNvPr id="50" name="Rounded Rectangle 49"/>
          <p:cNvSpPr/>
          <p:nvPr/>
        </p:nvSpPr>
        <p:spPr>
          <a:xfrm>
            <a:off x="1147220" y="4321291"/>
            <a:ext cx="1762096" cy="422251"/>
          </a:xfrm>
          <a:prstGeom prst="roundRect">
            <a:avLst/>
          </a:prstGeom>
          <a:effectLst>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solidFill>
                  <a:schemeClr val="tx1"/>
                </a:solidFill>
              </a:rPr>
              <a:t>Sensor </a:t>
            </a:r>
            <a:r>
              <a:rPr lang="en-US" sz="2800" dirty="0" smtClean="0">
                <a:solidFill>
                  <a:schemeClr val="tx1"/>
                </a:solidFill>
              </a:rPr>
              <a:t>2</a:t>
            </a:r>
            <a:endParaRPr lang="en-US" sz="2800" dirty="0">
              <a:solidFill>
                <a:schemeClr val="tx1"/>
              </a:solidFill>
            </a:endParaRPr>
          </a:p>
        </p:txBody>
      </p:sp>
      <p:cxnSp>
        <p:nvCxnSpPr>
          <p:cNvPr id="51" name="Straight Arrow Connector 50"/>
          <p:cNvCxnSpPr>
            <a:stCxn id="50" idx="3"/>
          </p:cNvCxnSpPr>
          <p:nvPr/>
        </p:nvCxnSpPr>
        <p:spPr>
          <a:xfrm>
            <a:off x="2909316" y="4532417"/>
            <a:ext cx="1108085" cy="504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2" name="Rounded Rectangle 51"/>
          <p:cNvSpPr/>
          <p:nvPr/>
        </p:nvSpPr>
        <p:spPr>
          <a:xfrm>
            <a:off x="1158514" y="5461335"/>
            <a:ext cx="1762096" cy="422251"/>
          </a:xfrm>
          <a:prstGeom prst="roundRect">
            <a:avLst/>
          </a:prstGeom>
          <a:effectLst>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solidFill>
                  <a:schemeClr val="tx1"/>
                </a:solidFill>
              </a:rPr>
              <a:t>Sensor </a:t>
            </a:r>
            <a:r>
              <a:rPr lang="en-US" sz="2800" dirty="0" smtClean="0">
                <a:solidFill>
                  <a:schemeClr val="tx1"/>
                </a:solidFill>
              </a:rPr>
              <a:t>n</a:t>
            </a:r>
            <a:endParaRPr lang="en-US" sz="2800" dirty="0">
              <a:solidFill>
                <a:schemeClr val="tx1"/>
              </a:solidFill>
            </a:endParaRPr>
          </a:p>
        </p:txBody>
      </p:sp>
      <p:cxnSp>
        <p:nvCxnSpPr>
          <p:cNvPr id="53" name="Straight Arrow Connector 52"/>
          <p:cNvCxnSpPr>
            <a:stCxn id="52" idx="3"/>
          </p:cNvCxnSpPr>
          <p:nvPr/>
        </p:nvCxnSpPr>
        <p:spPr>
          <a:xfrm>
            <a:off x="2920610" y="5672461"/>
            <a:ext cx="1108085" cy="504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8" name="Title 1"/>
          <p:cNvSpPr>
            <a:spLocks noGrp="1"/>
          </p:cNvSpPr>
          <p:nvPr>
            <p:ph type="title"/>
          </p:nvPr>
        </p:nvSpPr>
        <p:spPr>
          <a:xfrm>
            <a:off x="20159" y="37009"/>
            <a:ext cx="9144000" cy="1143000"/>
          </a:xfrm>
        </p:spPr>
        <p:txBody>
          <a:bodyPr vert="horz" lIns="91440" tIns="45720" rIns="91440" bIns="45720" rtlCol="0" anchor="ctr">
            <a:normAutofit/>
          </a:bodyPr>
          <a:lstStyle/>
          <a:p>
            <a:r>
              <a:rPr lang="en-US" dirty="0" smtClean="0">
                <a:solidFill>
                  <a:schemeClr val="tx2"/>
                </a:solidFill>
              </a:rPr>
              <a:t>Primer on Autonomous Vehicles</a:t>
            </a:r>
            <a:endParaRPr lang="en-US" dirty="0">
              <a:solidFill>
                <a:schemeClr val="tx2"/>
              </a:solidFill>
            </a:endParaRPr>
          </a:p>
        </p:txBody>
      </p:sp>
      <p:sp>
        <p:nvSpPr>
          <p:cNvPr id="64" name="Content Placeholder 2"/>
          <p:cNvSpPr>
            <a:spLocks noGrp="1"/>
          </p:cNvSpPr>
          <p:nvPr>
            <p:ph idx="1"/>
          </p:nvPr>
        </p:nvSpPr>
        <p:spPr>
          <a:xfrm>
            <a:off x="158706" y="950244"/>
            <a:ext cx="8904662" cy="5656218"/>
          </a:xfrm>
        </p:spPr>
        <p:txBody>
          <a:bodyPr>
            <a:normAutofit/>
          </a:bodyPr>
          <a:lstStyle/>
          <a:p>
            <a:pPr marL="0" indent="0">
              <a:buNone/>
            </a:pPr>
            <a:r>
              <a:rPr lang="en-US" dirty="0" smtClean="0"/>
              <a:t>Three modules: </a:t>
            </a:r>
          </a:p>
          <a:p>
            <a:pPr marL="0" indent="0">
              <a:buNone/>
            </a:pPr>
            <a:endParaRPr lang="en-US" dirty="0"/>
          </a:p>
        </p:txBody>
      </p:sp>
    </p:spTree>
    <p:extLst>
      <p:ext uri="{BB962C8B-B14F-4D97-AF65-F5344CB8AC3E}">
        <p14:creationId xmlns:p14="http://schemas.microsoft.com/office/powerpoint/2010/main" val="3865390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p:bldP spid="17" grpId="0" animBg="1"/>
      <p:bldP spid="20" grpId="0"/>
      <p:bldP spid="32" grpId="0"/>
      <p:bldP spid="41" grpId="0"/>
      <p:bldP spid="50" grpId="0" animBg="1"/>
      <p:bldP spid="52" grpId="0" animBg="1"/>
      <p:bldP spid="6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0511" y="5115683"/>
            <a:ext cx="949408" cy="94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130" y="4148735"/>
            <a:ext cx="1024290" cy="576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7"/>
          <p:cNvSpPr/>
          <p:nvPr/>
        </p:nvSpPr>
        <p:spPr>
          <a:xfrm>
            <a:off x="7086618" y="4053872"/>
            <a:ext cx="1733556" cy="8024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dirty="0" smtClean="0">
                <a:solidFill>
                  <a:schemeClr val="tx1"/>
                </a:solidFill>
              </a:rPr>
              <a:t>Controller</a:t>
            </a:r>
          </a:p>
        </p:txBody>
      </p:sp>
      <p:cxnSp>
        <p:nvCxnSpPr>
          <p:cNvPr id="9" name="Straight Arrow Connector 8"/>
          <p:cNvCxnSpPr>
            <a:stCxn id="15" idx="3"/>
          </p:cNvCxnSpPr>
          <p:nvPr/>
        </p:nvCxnSpPr>
        <p:spPr>
          <a:xfrm>
            <a:off x="2925168" y="3842747"/>
            <a:ext cx="107638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11" name="Group 10"/>
          <p:cNvGrpSpPr/>
          <p:nvPr/>
        </p:nvGrpSpPr>
        <p:grpSpPr>
          <a:xfrm>
            <a:off x="2014007" y="4914123"/>
            <a:ext cx="76200" cy="381000"/>
            <a:chOff x="5257800" y="4572000"/>
            <a:chExt cx="76200" cy="381000"/>
          </a:xfrm>
        </p:grpSpPr>
        <p:sp>
          <p:nvSpPr>
            <p:cNvPr id="12" name="Oval 11"/>
            <p:cNvSpPr/>
            <p:nvPr/>
          </p:nvSpPr>
          <p:spPr>
            <a:xfrm>
              <a:off x="5257800" y="4572000"/>
              <a:ext cx="76200" cy="762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3" name="Oval 12"/>
            <p:cNvSpPr/>
            <p:nvPr/>
          </p:nvSpPr>
          <p:spPr>
            <a:xfrm>
              <a:off x="5257800" y="4876800"/>
              <a:ext cx="76200" cy="762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4" name="Oval 13"/>
            <p:cNvSpPr/>
            <p:nvPr/>
          </p:nvSpPr>
          <p:spPr>
            <a:xfrm>
              <a:off x="5257800" y="4724400"/>
              <a:ext cx="76200" cy="762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sp>
        <p:nvSpPr>
          <p:cNvPr id="15" name="Rounded Rectangle 14"/>
          <p:cNvSpPr/>
          <p:nvPr/>
        </p:nvSpPr>
        <p:spPr>
          <a:xfrm>
            <a:off x="1163072" y="3631621"/>
            <a:ext cx="1762096" cy="422251"/>
          </a:xfrm>
          <a:prstGeom prst="roundRect">
            <a:avLst/>
          </a:prstGeom>
          <a:effectLst>
            <a:glow rad="139700">
              <a:schemeClr val="accent4">
                <a:satMod val="175000"/>
                <a:alpha val="40000"/>
              </a:schemeClr>
            </a:glow>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solidFill>
                  <a:schemeClr val="tx1"/>
                </a:solidFill>
              </a:rPr>
              <a:t>Sensor 1</a:t>
            </a:r>
          </a:p>
        </p:txBody>
      </p:sp>
      <p:sp>
        <p:nvSpPr>
          <p:cNvPr id="16" name="TextBox 40"/>
          <p:cNvSpPr txBox="1"/>
          <p:nvPr/>
        </p:nvSpPr>
        <p:spPr>
          <a:xfrm>
            <a:off x="2875996" y="4590308"/>
            <a:ext cx="1861522"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smtClean="0"/>
              <a:t>sensor</a:t>
            </a:r>
          </a:p>
          <a:p>
            <a:r>
              <a:rPr lang="en-US" sz="2800" dirty="0" smtClean="0"/>
              <a:t> data</a:t>
            </a:r>
            <a:endParaRPr lang="en-US" sz="2800" dirty="0"/>
          </a:p>
        </p:txBody>
      </p:sp>
      <p:sp>
        <p:nvSpPr>
          <p:cNvPr id="17" name="Rounded Rectangle 16"/>
          <p:cNvSpPr/>
          <p:nvPr/>
        </p:nvSpPr>
        <p:spPr>
          <a:xfrm>
            <a:off x="4017401" y="3534170"/>
            <a:ext cx="2123480" cy="2687033"/>
          </a:xfrm>
          <a:prstGeom prst="roundRect">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smtClean="0">
              <a:solidFill>
                <a:schemeClr val="tx1"/>
              </a:solidFill>
            </a:endParaRPr>
          </a:p>
        </p:txBody>
      </p:sp>
      <p:sp>
        <p:nvSpPr>
          <p:cNvPr id="20" name="TextBox 47"/>
          <p:cNvSpPr txBox="1"/>
          <p:nvPr/>
        </p:nvSpPr>
        <p:spPr>
          <a:xfrm>
            <a:off x="4028695" y="4354406"/>
            <a:ext cx="2076906"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smtClean="0"/>
              <a:t>Planner</a:t>
            </a:r>
          </a:p>
          <a:p>
            <a:pPr algn="ctr"/>
            <a:r>
              <a:rPr lang="en-US" sz="3200" dirty="0" smtClean="0"/>
              <a:t>Module</a:t>
            </a:r>
            <a:endParaRPr lang="en-US" sz="3200" dirty="0"/>
          </a:p>
        </p:txBody>
      </p:sp>
      <p:pic>
        <p:nvPicPr>
          <p:cNvPr id="29" name="Picture 2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251" y="3533782"/>
            <a:ext cx="498128" cy="498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90"/>
          <p:cNvSpPr txBox="1"/>
          <p:nvPr/>
        </p:nvSpPr>
        <p:spPr>
          <a:xfrm>
            <a:off x="6140881" y="3921913"/>
            <a:ext cx="1133101"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smtClean="0"/>
              <a:t>path</a:t>
            </a:r>
            <a:endParaRPr lang="en-US" sz="2800" dirty="0"/>
          </a:p>
        </p:txBody>
      </p:sp>
      <p:cxnSp>
        <p:nvCxnSpPr>
          <p:cNvPr id="40" name="Straight Arrow Connector 39"/>
          <p:cNvCxnSpPr>
            <a:stCxn id="8" idx="2"/>
          </p:cNvCxnSpPr>
          <p:nvPr/>
        </p:nvCxnSpPr>
        <p:spPr>
          <a:xfrm>
            <a:off x="7953396" y="4856365"/>
            <a:ext cx="0" cy="10272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1" name="TextBox 90"/>
          <p:cNvSpPr txBox="1"/>
          <p:nvPr/>
        </p:nvSpPr>
        <p:spPr>
          <a:xfrm>
            <a:off x="6404718" y="4836209"/>
            <a:ext cx="1657896" cy="1384995"/>
          </a:xfrm>
          <a:prstGeom prst="rect">
            <a:avLst/>
          </a:prstGeom>
          <a:noFill/>
        </p:spPr>
        <p:txBody>
          <a:bodyPr wrap="square" rtlCol="0">
            <a:spAutoFit/>
          </a:bodyPr>
          <a:lstStyle>
            <a:defPPr>
              <a:defRPr lang="en-US"/>
            </a:defPPr>
            <a:lvl1pPr>
              <a:defRPr sz="2800"/>
            </a:lvl1pPr>
          </a:lstStyle>
          <a:p>
            <a:r>
              <a:rPr lang="en-US" dirty="0"/>
              <a:t>speed,</a:t>
            </a:r>
          </a:p>
          <a:p>
            <a:r>
              <a:rPr lang="en-US" dirty="0"/>
              <a:t>steering,</a:t>
            </a:r>
          </a:p>
          <a:p>
            <a:r>
              <a:rPr lang="en-US" dirty="0"/>
              <a:t>gear </a:t>
            </a:r>
          </a:p>
        </p:txBody>
      </p:sp>
      <p:cxnSp>
        <p:nvCxnSpPr>
          <p:cNvPr id="42" name="Straight Arrow Connector 41"/>
          <p:cNvCxnSpPr/>
          <p:nvPr/>
        </p:nvCxnSpPr>
        <p:spPr>
          <a:xfrm>
            <a:off x="6150510" y="4436327"/>
            <a:ext cx="936108" cy="0"/>
          </a:xfrm>
          <a:prstGeom prst="straightConnector1">
            <a:avLst/>
          </a:prstGeom>
          <a:ln>
            <a:headEnd type="none"/>
            <a:tailEnd type="arrow"/>
          </a:ln>
        </p:spPr>
        <p:style>
          <a:lnRef idx="2">
            <a:schemeClr val="dk1"/>
          </a:lnRef>
          <a:fillRef idx="0">
            <a:schemeClr val="dk1"/>
          </a:fillRef>
          <a:effectRef idx="1">
            <a:schemeClr val="dk1"/>
          </a:effectRef>
          <a:fontRef idx="minor">
            <a:schemeClr val="tx1"/>
          </a:fontRef>
        </p:style>
      </p:cxnSp>
      <p:pic>
        <p:nvPicPr>
          <p:cNvPr id="43"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743191" y="6065091"/>
            <a:ext cx="669442" cy="631651"/>
          </a:xfrm>
          <a:prstGeom prst="rect">
            <a:avLst/>
          </a:prstGeom>
          <a:noFill/>
          <a:extLst>
            <a:ext uri="{909E8E84-426E-40dd-AFC4-6F175D3DCCD1}">
              <a14:hiddenFill xmlns:a14="http://schemas.microsoft.com/office/drawing/2010/main">
                <a:solidFill>
                  <a:srgbClr val="FFFFFF"/>
                </a:solidFill>
              </a14:hiddenFill>
            </a:ext>
          </a:extLst>
        </p:spPr>
      </p:pic>
      <p:sp>
        <p:nvSpPr>
          <p:cNvPr id="50" name="Rounded Rectangle 49"/>
          <p:cNvSpPr/>
          <p:nvPr/>
        </p:nvSpPr>
        <p:spPr>
          <a:xfrm>
            <a:off x="1147220" y="4321291"/>
            <a:ext cx="1762096" cy="422251"/>
          </a:xfrm>
          <a:prstGeom prst="roundRect">
            <a:avLst/>
          </a:prstGeom>
          <a:effectLst>
            <a:glow rad="139700">
              <a:schemeClr val="accent4">
                <a:satMod val="175000"/>
                <a:alpha val="40000"/>
              </a:schemeClr>
            </a:glow>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solidFill>
                  <a:schemeClr val="tx1"/>
                </a:solidFill>
              </a:rPr>
              <a:t>Sensor </a:t>
            </a:r>
            <a:r>
              <a:rPr lang="en-US" sz="2800" dirty="0" smtClean="0">
                <a:solidFill>
                  <a:schemeClr val="tx1"/>
                </a:solidFill>
              </a:rPr>
              <a:t>2</a:t>
            </a:r>
            <a:endParaRPr lang="en-US" sz="2800" dirty="0">
              <a:solidFill>
                <a:schemeClr val="tx1"/>
              </a:solidFill>
            </a:endParaRPr>
          </a:p>
        </p:txBody>
      </p:sp>
      <p:cxnSp>
        <p:nvCxnSpPr>
          <p:cNvPr id="51" name="Straight Arrow Connector 50"/>
          <p:cNvCxnSpPr>
            <a:stCxn id="50" idx="3"/>
          </p:cNvCxnSpPr>
          <p:nvPr/>
        </p:nvCxnSpPr>
        <p:spPr>
          <a:xfrm>
            <a:off x="2909316" y="4532417"/>
            <a:ext cx="1108085" cy="504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2" name="Rounded Rectangle 51"/>
          <p:cNvSpPr/>
          <p:nvPr/>
        </p:nvSpPr>
        <p:spPr>
          <a:xfrm>
            <a:off x="1158514" y="5461335"/>
            <a:ext cx="1762096" cy="422251"/>
          </a:xfrm>
          <a:prstGeom prst="roundRect">
            <a:avLst/>
          </a:prstGeom>
          <a:effectLst>
            <a:glow rad="139700">
              <a:schemeClr val="accent4">
                <a:satMod val="175000"/>
                <a:alpha val="40000"/>
              </a:schemeClr>
            </a:glow>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solidFill>
                  <a:schemeClr val="tx1"/>
                </a:solidFill>
              </a:rPr>
              <a:t>Sensor </a:t>
            </a:r>
            <a:r>
              <a:rPr lang="en-US" sz="2800" dirty="0" smtClean="0">
                <a:solidFill>
                  <a:schemeClr val="tx1"/>
                </a:solidFill>
              </a:rPr>
              <a:t>n</a:t>
            </a:r>
            <a:endParaRPr lang="en-US" sz="2800" dirty="0">
              <a:solidFill>
                <a:schemeClr val="tx1"/>
              </a:solidFill>
            </a:endParaRPr>
          </a:p>
        </p:txBody>
      </p:sp>
      <p:cxnSp>
        <p:nvCxnSpPr>
          <p:cNvPr id="53" name="Straight Arrow Connector 52"/>
          <p:cNvCxnSpPr>
            <a:stCxn id="52" idx="3"/>
          </p:cNvCxnSpPr>
          <p:nvPr/>
        </p:nvCxnSpPr>
        <p:spPr>
          <a:xfrm>
            <a:off x="2920610" y="5672461"/>
            <a:ext cx="1108085" cy="504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8" name="Title 1"/>
          <p:cNvSpPr>
            <a:spLocks noGrp="1"/>
          </p:cNvSpPr>
          <p:nvPr>
            <p:ph type="title"/>
          </p:nvPr>
        </p:nvSpPr>
        <p:spPr>
          <a:xfrm>
            <a:off x="20159" y="37009"/>
            <a:ext cx="9144000" cy="1143000"/>
          </a:xfrm>
        </p:spPr>
        <p:txBody>
          <a:bodyPr vert="horz" lIns="91440" tIns="45720" rIns="91440" bIns="45720" rtlCol="0" anchor="ctr">
            <a:normAutofit/>
          </a:bodyPr>
          <a:lstStyle/>
          <a:p>
            <a:r>
              <a:rPr lang="en-US" dirty="0" smtClean="0">
                <a:solidFill>
                  <a:schemeClr val="tx2"/>
                </a:solidFill>
              </a:rPr>
              <a:t>Primer on Autonomous Vehicles</a:t>
            </a:r>
            <a:endParaRPr lang="en-US" dirty="0">
              <a:solidFill>
                <a:schemeClr val="tx2"/>
              </a:solidFill>
            </a:endParaRPr>
          </a:p>
        </p:txBody>
      </p:sp>
      <p:sp>
        <p:nvSpPr>
          <p:cNvPr id="64" name="Content Placeholder 2"/>
          <p:cNvSpPr>
            <a:spLocks noGrp="1"/>
          </p:cNvSpPr>
          <p:nvPr>
            <p:ph idx="1"/>
          </p:nvPr>
        </p:nvSpPr>
        <p:spPr>
          <a:xfrm>
            <a:off x="158706" y="950244"/>
            <a:ext cx="8904662" cy="5656218"/>
          </a:xfrm>
        </p:spPr>
        <p:txBody>
          <a:bodyPr>
            <a:normAutofit/>
          </a:bodyPr>
          <a:lstStyle/>
          <a:p>
            <a:pPr marL="0" indent="0">
              <a:buNone/>
            </a:pPr>
            <a:r>
              <a:rPr lang="en-US" dirty="0" smtClean="0"/>
              <a:t>Three modules: </a:t>
            </a:r>
          </a:p>
          <a:p>
            <a:r>
              <a:rPr lang="en-US" dirty="0" smtClean="0"/>
              <a:t>Sensors: Provide data from onboard sensors</a:t>
            </a:r>
          </a:p>
          <a:p>
            <a:pPr marL="0" indent="0">
              <a:buNone/>
            </a:pPr>
            <a:endParaRPr lang="en-US" dirty="0"/>
          </a:p>
        </p:txBody>
      </p:sp>
    </p:spTree>
    <p:extLst>
      <p:ext uri="{BB962C8B-B14F-4D97-AF65-F5344CB8AC3E}">
        <p14:creationId xmlns:p14="http://schemas.microsoft.com/office/powerpoint/2010/main" val="135016720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0511" y="5115683"/>
            <a:ext cx="949408" cy="94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130" y="4148735"/>
            <a:ext cx="1024290" cy="576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7"/>
          <p:cNvSpPr/>
          <p:nvPr/>
        </p:nvSpPr>
        <p:spPr>
          <a:xfrm>
            <a:off x="7086618" y="4053872"/>
            <a:ext cx="1733556" cy="8024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dirty="0" smtClean="0">
                <a:solidFill>
                  <a:schemeClr val="tx1"/>
                </a:solidFill>
              </a:rPr>
              <a:t>Controller</a:t>
            </a:r>
          </a:p>
        </p:txBody>
      </p:sp>
      <p:cxnSp>
        <p:nvCxnSpPr>
          <p:cNvPr id="9" name="Straight Arrow Connector 8"/>
          <p:cNvCxnSpPr>
            <a:stCxn id="15" idx="3"/>
          </p:cNvCxnSpPr>
          <p:nvPr/>
        </p:nvCxnSpPr>
        <p:spPr>
          <a:xfrm>
            <a:off x="2925168" y="3842747"/>
            <a:ext cx="107638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11" name="Group 10"/>
          <p:cNvGrpSpPr/>
          <p:nvPr/>
        </p:nvGrpSpPr>
        <p:grpSpPr>
          <a:xfrm>
            <a:off x="2014007" y="4914123"/>
            <a:ext cx="76200" cy="381000"/>
            <a:chOff x="5257800" y="4572000"/>
            <a:chExt cx="76200" cy="381000"/>
          </a:xfrm>
        </p:grpSpPr>
        <p:sp>
          <p:nvSpPr>
            <p:cNvPr id="12" name="Oval 11"/>
            <p:cNvSpPr/>
            <p:nvPr/>
          </p:nvSpPr>
          <p:spPr>
            <a:xfrm>
              <a:off x="5257800" y="4572000"/>
              <a:ext cx="76200" cy="762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3" name="Oval 12"/>
            <p:cNvSpPr/>
            <p:nvPr/>
          </p:nvSpPr>
          <p:spPr>
            <a:xfrm>
              <a:off x="5257800" y="4876800"/>
              <a:ext cx="76200" cy="762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4" name="Oval 13"/>
            <p:cNvSpPr/>
            <p:nvPr/>
          </p:nvSpPr>
          <p:spPr>
            <a:xfrm>
              <a:off x="5257800" y="4724400"/>
              <a:ext cx="76200" cy="762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sp>
        <p:nvSpPr>
          <p:cNvPr id="15" name="Rounded Rectangle 14"/>
          <p:cNvSpPr/>
          <p:nvPr/>
        </p:nvSpPr>
        <p:spPr>
          <a:xfrm>
            <a:off x="1163072" y="3631621"/>
            <a:ext cx="1762096" cy="4222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solidFill>
                  <a:schemeClr val="tx1"/>
                </a:solidFill>
              </a:rPr>
              <a:t>Sensor 1</a:t>
            </a:r>
          </a:p>
        </p:txBody>
      </p:sp>
      <p:sp>
        <p:nvSpPr>
          <p:cNvPr id="16" name="TextBox 40"/>
          <p:cNvSpPr txBox="1"/>
          <p:nvPr/>
        </p:nvSpPr>
        <p:spPr>
          <a:xfrm>
            <a:off x="2875996" y="4590308"/>
            <a:ext cx="1861522"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smtClean="0"/>
              <a:t>sensor</a:t>
            </a:r>
          </a:p>
          <a:p>
            <a:r>
              <a:rPr lang="en-US" sz="2800" dirty="0" smtClean="0"/>
              <a:t> data</a:t>
            </a:r>
            <a:endParaRPr lang="en-US" sz="2800" dirty="0"/>
          </a:p>
        </p:txBody>
      </p:sp>
      <p:sp>
        <p:nvSpPr>
          <p:cNvPr id="17" name="Rounded Rectangle 16"/>
          <p:cNvSpPr/>
          <p:nvPr/>
        </p:nvSpPr>
        <p:spPr>
          <a:xfrm>
            <a:off x="4017401" y="3534170"/>
            <a:ext cx="2123480" cy="2687033"/>
          </a:xfrm>
          <a:prstGeom prst="roundRect">
            <a:avLst/>
          </a:prstGeom>
          <a:effectLst>
            <a:glow rad="228600">
              <a:schemeClr val="accent5">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smtClean="0">
              <a:solidFill>
                <a:schemeClr val="tx1"/>
              </a:solidFill>
            </a:endParaRPr>
          </a:p>
        </p:txBody>
      </p:sp>
      <p:sp>
        <p:nvSpPr>
          <p:cNvPr id="20" name="TextBox 47"/>
          <p:cNvSpPr txBox="1"/>
          <p:nvPr/>
        </p:nvSpPr>
        <p:spPr>
          <a:xfrm>
            <a:off x="4028695" y="4354406"/>
            <a:ext cx="2076906"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smtClean="0"/>
              <a:t>Planner</a:t>
            </a:r>
          </a:p>
          <a:p>
            <a:pPr algn="ctr"/>
            <a:r>
              <a:rPr lang="en-US" sz="3200" dirty="0" smtClean="0"/>
              <a:t>Module</a:t>
            </a:r>
            <a:endParaRPr lang="en-US" sz="3200" dirty="0"/>
          </a:p>
        </p:txBody>
      </p:sp>
      <p:pic>
        <p:nvPicPr>
          <p:cNvPr id="29" name="Picture 2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251" y="3533782"/>
            <a:ext cx="498128" cy="498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90"/>
          <p:cNvSpPr txBox="1"/>
          <p:nvPr/>
        </p:nvSpPr>
        <p:spPr>
          <a:xfrm>
            <a:off x="6140881" y="3921913"/>
            <a:ext cx="1133101"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smtClean="0"/>
              <a:t>path</a:t>
            </a:r>
            <a:endParaRPr lang="en-US" sz="2800" dirty="0"/>
          </a:p>
        </p:txBody>
      </p:sp>
      <p:cxnSp>
        <p:nvCxnSpPr>
          <p:cNvPr id="40" name="Straight Arrow Connector 39"/>
          <p:cNvCxnSpPr>
            <a:stCxn id="8" idx="2"/>
          </p:cNvCxnSpPr>
          <p:nvPr/>
        </p:nvCxnSpPr>
        <p:spPr>
          <a:xfrm>
            <a:off x="7953396" y="4856365"/>
            <a:ext cx="0" cy="10272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1" name="TextBox 90"/>
          <p:cNvSpPr txBox="1"/>
          <p:nvPr/>
        </p:nvSpPr>
        <p:spPr>
          <a:xfrm>
            <a:off x="6404718" y="4836209"/>
            <a:ext cx="1657896" cy="1384995"/>
          </a:xfrm>
          <a:prstGeom prst="rect">
            <a:avLst/>
          </a:prstGeom>
          <a:noFill/>
        </p:spPr>
        <p:txBody>
          <a:bodyPr wrap="square" rtlCol="0">
            <a:spAutoFit/>
          </a:bodyPr>
          <a:lstStyle>
            <a:defPPr>
              <a:defRPr lang="en-US"/>
            </a:defPPr>
            <a:lvl1pPr>
              <a:defRPr sz="2800"/>
            </a:lvl1pPr>
          </a:lstStyle>
          <a:p>
            <a:r>
              <a:rPr lang="en-US" dirty="0"/>
              <a:t>speed,</a:t>
            </a:r>
          </a:p>
          <a:p>
            <a:r>
              <a:rPr lang="en-US" dirty="0"/>
              <a:t>steering,</a:t>
            </a:r>
          </a:p>
          <a:p>
            <a:r>
              <a:rPr lang="en-US" dirty="0"/>
              <a:t>gear </a:t>
            </a:r>
          </a:p>
        </p:txBody>
      </p:sp>
      <p:cxnSp>
        <p:nvCxnSpPr>
          <p:cNvPr id="42" name="Straight Arrow Connector 41"/>
          <p:cNvCxnSpPr/>
          <p:nvPr/>
        </p:nvCxnSpPr>
        <p:spPr>
          <a:xfrm>
            <a:off x="6150510" y="4436327"/>
            <a:ext cx="936108" cy="0"/>
          </a:xfrm>
          <a:prstGeom prst="straightConnector1">
            <a:avLst/>
          </a:prstGeom>
          <a:ln>
            <a:headEnd type="none"/>
            <a:tailEnd type="arrow"/>
          </a:ln>
        </p:spPr>
        <p:style>
          <a:lnRef idx="2">
            <a:schemeClr val="dk1"/>
          </a:lnRef>
          <a:fillRef idx="0">
            <a:schemeClr val="dk1"/>
          </a:fillRef>
          <a:effectRef idx="1">
            <a:schemeClr val="dk1"/>
          </a:effectRef>
          <a:fontRef idx="minor">
            <a:schemeClr val="tx1"/>
          </a:fontRef>
        </p:style>
      </p:cxnSp>
      <p:pic>
        <p:nvPicPr>
          <p:cNvPr id="43"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743191" y="6065091"/>
            <a:ext cx="669442" cy="631651"/>
          </a:xfrm>
          <a:prstGeom prst="rect">
            <a:avLst/>
          </a:prstGeom>
          <a:noFill/>
          <a:extLst>
            <a:ext uri="{909E8E84-426E-40dd-AFC4-6F175D3DCCD1}">
              <a14:hiddenFill xmlns:a14="http://schemas.microsoft.com/office/drawing/2010/main">
                <a:solidFill>
                  <a:srgbClr val="FFFFFF"/>
                </a:solidFill>
              </a14:hiddenFill>
            </a:ext>
          </a:extLst>
        </p:spPr>
      </p:pic>
      <p:sp>
        <p:nvSpPr>
          <p:cNvPr id="50" name="Rounded Rectangle 49"/>
          <p:cNvSpPr/>
          <p:nvPr/>
        </p:nvSpPr>
        <p:spPr>
          <a:xfrm>
            <a:off x="1147220" y="4321291"/>
            <a:ext cx="1762096" cy="4222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solidFill>
                  <a:schemeClr val="tx1"/>
                </a:solidFill>
              </a:rPr>
              <a:t>Sensor </a:t>
            </a:r>
            <a:r>
              <a:rPr lang="en-US" sz="2800" dirty="0" smtClean="0">
                <a:solidFill>
                  <a:schemeClr val="tx1"/>
                </a:solidFill>
              </a:rPr>
              <a:t>2</a:t>
            </a:r>
            <a:endParaRPr lang="en-US" sz="2800" dirty="0">
              <a:solidFill>
                <a:schemeClr val="tx1"/>
              </a:solidFill>
            </a:endParaRPr>
          </a:p>
        </p:txBody>
      </p:sp>
      <p:cxnSp>
        <p:nvCxnSpPr>
          <p:cNvPr id="51" name="Straight Arrow Connector 50"/>
          <p:cNvCxnSpPr>
            <a:stCxn id="50" idx="3"/>
          </p:cNvCxnSpPr>
          <p:nvPr/>
        </p:nvCxnSpPr>
        <p:spPr>
          <a:xfrm>
            <a:off x="2909316" y="4532417"/>
            <a:ext cx="1108085" cy="504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2" name="Rounded Rectangle 51"/>
          <p:cNvSpPr/>
          <p:nvPr/>
        </p:nvSpPr>
        <p:spPr>
          <a:xfrm>
            <a:off x="1158514" y="5461335"/>
            <a:ext cx="1762096" cy="4222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solidFill>
                  <a:schemeClr val="tx1"/>
                </a:solidFill>
              </a:rPr>
              <a:t>Sensor </a:t>
            </a:r>
            <a:r>
              <a:rPr lang="en-US" sz="2800" dirty="0" smtClean="0">
                <a:solidFill>
                  <a:schemeClr val="tx1"/>
                </a:solidFill>
              </a:rPr>
              <a:t>n</a:t>
            </a:r>
            <a:endParaRPr lang="en-US" sz="2800" dirty="0">
              <a:solidFill>
                <a:schemeClr val="tx1"/>
              </a:solidFill>
            </a:endParaRPr>
          </a:p>
        </p:txBody>
      </p:sp>
      <p:cxnSp>
        <p:nvCxnSpPr>
          <p:cNvPr id="53" name="Straight Arrow Connector 52"/>
          <p:cNvCxnSpPr>
            <a:stCxn id="52" idx="3"/>
          </p:cNvCxnSpPr>
          <p:nvPr/>
        </p:nvCxnSpPr>
        <p:spPr>
          <a:xfrm>
            <a:off x="2920610" y="5672461"/>
            <a:ext cx="1108085" cy="504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8" name="Title 1"/>
          <p:cNvSpPr>
            <a:spLocks noGrp="1"/>
          </p:cNvSpPr>
          <p:nvPr>
            <p:ph type="title"/>
          </p:nvPr>
        </p:nvSpPr>
        <p:spPr>
          <a:xfrm>
            <a:off x="20159" y="37009"/>
            <a:ext cx="9144000" cy="1143000"/>
          </a:xfrm>
        </p:spPr>
        <p:txBody>
          <a:bodyPr vert="horz" lIns="91440" tIns="45720" rIns="91440" bIns="45720" rtlCol="0" anchor="ctr">
            <a:normAutofit/>
          </a:bodyPr>
          <a:lstStyle/>
          <a:p>
            <a:r>
              <a:rPr lang="en-US" dirty="0" smtClean="0">
                <a:solidFill>
                  <a:schemeClr val="tx2"/>
                </a:solidFill>
              </a:rPr>
              <a:t>Primer on Autonomous Vehicles</a:t>
            </a:r>
            <a:endParaRPr lang="en-US" dirty="0">
              <a:solidFill>
                <a:schemeClr val="tx2"/>
              </a:solidFill>
            </a:endParaRPr>
          </a:p>
        </p:txBody>
      </p:sp>
      <p:sp>
        <p:nvSpPr>
          <p:cNvPr id="64" name="Content Placeholder 2"/>
          <p:cNvSpPr>
            <a:spLocks noGrp="1"/>
          </p:cNvSpPr>
          <p:nvPr>
            <p:ph idx="1"/>
          </p:nvPr>
        </p:nvSpPr>
        <p:spPr>
          <a:xfrm>
            <a:off x="158706" y="950244"/>
            <a:ext cx="8904662" cy="5656218"/>
          </a:xfrm>
        </p:spPr>
        <p:txBody>
          <a:bodyPr>
            <a:normAutofit/>
          </a:bodyPr>
          <a:lstStyle/>
          <a:p>
            <a:pPr marL="0" indent="0">
              <a:buNone/>
            </a:pPr>
            <a:r>
              <a:rPr lang="en-US" dirty="0" smtClean="0"/>
              <a:t>Three modules: </a:t>
            </a:r>
          </a:p>
          <a:p>
            <a:r>
              <a:rPr lang="en-US" dirty="0" smtClean="0"/>
              <a:t>Sensors: Provide data from onboard sensors</a:t>
            </a:r>
          </a:p>
          <a:p>
            <a:r>
              <a:rPr lang="en-US" dirty="0" smtClean="0"/>
              <a:t>Planner: Compute safe path to destination</a:t>
            </a:r>
          </a:p>
          <a:p>
            <a:pPr marL="0" indent="0">
              <a:buNone/>
            </a:pPr>
            <a:endParaRPr lang="en-US" dirty="0"/>
          </a:p>
        </p:txBody>
      </p:sp>
    </p:spTree>
    <p:extLst>
      <p:ext uri="{BB962C8B-B14F-4D97-AF65-F5344CB8AC3E}">
        <p14:creationId xmlns:p14="http://schemas.microsoft.com/office/powerpoint/2010/main" val="31793551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0511" y="5115683"/>
            <a:ext cx="949408" cy="94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130" y="4148735"/>
            <a:ext cx="1024290" cy="576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7"/>
          <p:cNvSpPr/>
          <p:nvPr/>
        </p:nvSpPr>
        <p:spPr>
          <a:xfrm>
            <a:off x="7086618" y="4053872"/>
            <a:ext cx="1733556" cy="802493"/>
          </a:xfrm>
          <a:prstGeom prst="roundRect">
            <a:avLst/>
          </a:prstGeom>
          <a:effectLst>
            <a:glow rad="228600">
              <a:schemeClr val="accent5">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dirty="0" smtClean="0">
                <a:solidFill>
                  <a:schemeClr val="tx1"/>
                </a:solidFill>
              </a:rPr>
              <a:t>Controller</a:t>
            </a:r>
          </a:p>
        </p:txBody>
      </p:sp>
      <p:cxnSp>
        <p:nvCxnSpPr>
          <p:cNvPr id="9" name="Straight Arrow Connector 8"/>
          <p:cNvCxnSpPr>
            <a:stCxn id="15" idx="3"/>
          </p:cNvCxnSpPr>
          <p:nvPr/>
        </p:nvCxnSpPr>
        <p:spPr>
          <a:xfrm>
            <a:off x="2925168" y="3842747"/>
            <a:ext cx="107638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11" name="Group 10"/>
          <p:cNvGrpSpPr/>
          <p:nvPr/>
        </p:nvGrpSpPr>
        <p:grpSpPr>
          <a:xfrm>
            <a:off x="2014007" y="4914123"/>
            <a:ext cx="76200" cy="381000"/>
            <a:chOff x="5257800" y="4572000"/>
            <a:chExt cx="76200" cy="381000"/>
          </a:xfrm>
        </p:grpSpPr>
        <p:sp>
          <p:nvSpPr>
            <p:cNvPr id="12" name="Oval 11"/>
            <p:cNvSpPr/>
            <p:nvPr/>
          </p:nvSpPr>
          <p:spPr>
            <a:xfrm>
              <a:off x="5257800" y="4572000"/>
              <a:ext cx="76200" cy="762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3" name="Oval 12"/>
            <p:cNvSpPr/>
            <p:nvPr/>
          </p:nvSpPr>
          <p:spPr>
            <a:xfrm>
              <a:off x="5257800" y="4876800"/>
              <a:ext cx="76200" cy="762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4" name="Oval 13"/>
            <p:cNvSpPr/>
            <p:nvPr/>
          </p:nvSpPr>
          <p:spPr>
            <a:xfrm>
              <a:off x="5257800" y="4724400"/>
              <a:ext cx="76200" cy="762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sp>
        <p:nvSpPr>
          <p:cNvPr id="15" name="Rounded Rectangle 14"/>
          <p:cNvSpPr/>
          <p:nvPr/>
        </p:nvSpPr>
        <p:spPr>
          <a:xfrm>
            <a:off x="1163072" y="3631621"/>
            <a:ext cx="1762096" cy="4222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solidFill>
                  <a:schemeClr val="tx1"/>
                </a:solidFill>
              </a:rPr>
              <a:t>Sensor 1</a:t>
            </a:r>
          </a:p>
        </p:txBody>
      </p:sp>
      <p:sp>
        <p:nvSpPr>
          <p:cNvPr id="16" name="TextBox 40"/>
          <p:cNvSpPr txBox="1"/>
          <p:nvPr/>
        </p:nvSpPr>
        <p:spPr>
          <a:xfrm>
            <a:off x="2875996" y="4590308"/>
            <a:ext cx="1861522"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smtClean="0"/>
              <a:t>sensor</a:t>
            </a:r>
          </a:p>
          <a:p>
            <a:r>
              <a:rPr lang="en-US" sz="2800" dirty="0" smtClean="0"/>
              <a:t> data</a:t>
            </a:r>
            <a:endParaRPr lang="en-US" sz="2800" dirty="0"/>
          </a:p>
        </p:txBody>
      </p:sp>
      <p:sp>
        <p:nvSpPr>
          <p:cNvPr id="17" name="Rounded Rectangle 16"/>
          <p:cNvSpPr/>
          <p:nvPr/>
        </p:nvSpPr>
        <p:spPr>
          <a:xfrm>
            <a:off x="4017401" y="3534170"/>
            <a:ext cx="2123480" cy="268703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smtClean="0">
              <a:solidFill>
                <a:schemeClr val="tx1"/>
              </a:solidFill>
            </a:endParaRPr>
          </a:p>
        </p:txBody>
      </p:sp>
      <p:sp>
        <p:nvSpPr>
          <p:cNvPr id="20" name="TextBox 47"/>
          <p:cNvSpPr txBox="1"/>
          <p:nvPr/>
        </p:nvSpPr>
        <p:spPr>
          <a:xfrm>
            <a:off x="4028695" y="4354406"/>
            <a:ext cx="2076906"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smtClean="0"/>
              <a:t>Planner</a:t>
            </a:r>
          </a:p>
          <a:p>
            <a:pPr algn="ctr"/>
            <a:r>
              <a:rPr lang="en-US" sz="3200" dirty="0" smtClean="0"/>
              <a:t>Module</a:t>
            </a:r>
            <a:endParaRPr lang="en-US" sz="3200" dirty="0"/>
          </a:p>
        </p:txBody>
      </p:sp>
      <p:pic>
        <p:nvPicPr>
          <p:cNvPr id="29" name="Picture 2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251" y="3533782"/>
            <a:ext cx="498128" cy="498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90"/>
          <p:cNvSpPr txBox="1"/>
          <p:nvPr/>
        </p:nvSpPr>
        <p:spPr>
          <a:xfrm>
            <a:off x="6140881" y="3921913"/>
            <a:ext cx="1133101"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smtClean="0"/>
              <a:t>path</a:t>
            </a:r>
            <a:endParaRPr lang="en-US" sz="2800" dirty="0"/>
          </a:p>
        </p:txBody>
      </p:sp>
      <p:cxnSp>
        <p:nvCxnSpPr>
          <p:cNvPr id="40" name="Straight Arrow Connector 39"/>
          <p:cNvCxnSpPr>
            <a:stCxn id="8" idx="2"/>
          </p:cNvCxnSpPr>
          <p:nvPr/>
        </p:nvCxnSpPr>
        <p:spPr>
          <a:xfrm>
            <a:off x="7953396" y="4856365"/>
            <a:ext cx="0" cy="10272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1" name="TextBox 90"/>
          <p:cNvSpPr txBox="1"/>
          <p:nvPr/>
        </p:nvSpPr>
        <p:spPr>
          <a:xfrm>
            <a:off x="6404718" y="4836209"/>
            <a:ext cx="1657896" cy="1384995"/>
          </a:xfrm>
          <a:prstGeom prst="rect">
            <a:avLst/>
          </a:prstGeom>
          <a:noFill/>
        </p:spPr>
        <p:txBody>
          <a:bodyPr wrap="square" rtlCol="0">
            <a:spAutoFit/>
          </a:bodyPr>
          <a:lstStyle>
            <a:defPPr>
              <a:defRPr lang="en-US"/>
            </a:defPPr>
            <a:lvl1pPr>
              <a:defRPr sz="2800"/>
            </a:lvl1pPr>
          </a:lstStyle>
          <a:p>
            <a:r>
              <a:rPr lang="en-US" dirty="0"/>
              <a:t>speed,</a:t>
            </a:r>
          </a:p>
          <a:p>
            <a:r>
              <a:rPr lang="en-US" dirty="0"/>
              <a:t>steering,</a:t>
            </a:r>
          </a:p>
          <a:p>
            <a:r>
              <a:rPr lang="en-US" dirty="0"/>
              <a:t>gear </a:t>
            </a:r>
          </a:p>
        </p:txBody>
      </p:sp>
      <p:cxnSp>
        <p:nvCxnSpPr>
          <p:cNvPr id="42" name="Straight Arrow Connector 41"/>
          <p:cNvCxnSpPr/>
          <p:nvPr/>
        </p:nvCxnSpPr>
        <p:spPr>
          <a:xfrm>
            <a:off x="6150510" y="4436327"/>
            <a:ext cx="936108" cy="0"/>
          </a:xfrm>
          <a:prstGeom prst="straightConnector1">
            <a:avLst/>
          </a:prstGeom>
          <a:ln>
            <a:headEnd type="none"/>
            <a:tailEnd type="arrow"/>
          </a:ln>
        </p:spPr>
        <p:style>
          <a:lnRef idx="2">
            <a:schemeClr val="dk1"/>
          </a:lnRef>
          <a:fillRef idx="0">
            <a:schemeClr val="dk1"/>
          </a:fillRef>
          <a:effectRef idx="1">
            <a:schemeClr val="dk1"/>
          </a:effectRef>
          <a:fontRef idx="minor">
            <a:schemeClr val="tx1"/>
          </a:fontRef>
        </p:style>
      </p:cxnSp>
      <p:pic>
        <p:nvPicPr>
          <p:cNvPr id="43"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743191" y="6065091"/>
            <a:ext cx="669442" cy="631651"/>
          </a:xfrm>
          <a:prstGeom prst="rect">
            <a:avLst/>
          </a:prstGeom>
          <a:noFill/>
          <a:extLst>
            <a:ext uri="{909E8E84-426E-40dd-AFC4-6F175D3DCCD1}">
              <a14:hiddenFill xmlns:a14="http://schemas.microsoft.com/office/drawing/2010/main">
                <a:solidFill>
                  <a:srgbClr val="FFFFFF"/>
                </a:solidFill>
              </a14:hiddenFill>
            </a:ext>
          </a:extLst>
        </p:spPr>
      </p:pic>
      <p:sp>
        <p:nvSpPr>
          <p:cNvPr id="50" name="Rounded Rectangle 49"/>
          <p:cNvSpPr/>
          <p:nvPr/>
        </p:nvSpPr>
        <p:spPr>
          <a:xfrm>
            <a:off x="1147220" y="4321291"/>
            <a:ext cx="1762096" cy="4222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solidFill>
                  <a:schemeClr val="tx1"/>
                </a:solidFill>
              </a:rPr>
              <a:t>Sensor </a:t>
            </a:r>
            <a:r>
              <a:rPr lang="en-US" sz="2800" dirty="0" smtClean="0">
                <a:solidFill>
                  <a:schemeClr val="tx1"/>
                </a:solidFill>
              </a:rPr>
              <a:t>2</a:t>
            </a:r>
            <a:endParaRPr lang="en-US" sz="2800" dirty="0">
              <a:solidFill>
                <a:schemeClr val="tx1"/>
              </a:solidFill>
            </a:endParaRPr>
          </a:p>
        </p:txBody>
      </p:sp>
      <p:cxnSp>
        <p:nvCxnSpPr>
          <p:cNvPr id="51" name="Straight Arrow Connector 50"/>
          <p:cNvCxnSpPr>
            <a:stCxn id="50" idx="3"/>
          </p:cNvCxnSpPr>
          <p:nvPr/>
        </p:nvCxnSpPr>
        <p:spPr>
          <a:xfrm>
            <a:off x="2909316" y="4532417"/>
            <a:ext cx="1108085" cy="504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2" name="Rounded Rectangle 51"/>
          <p:cNvSpPr/>
          <p:nvPr/>
        </p:nvSpPr>
        <p:spPr>
          <a:xfrm>
            <a:off x="1158514" y="5461335"/>
            <a:ext cx="1762096" cy="4222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solidFill>
                  <a:schemeClr val="tx1"/>
                </a:solidFill>
              </a:rPr>
              <a:t>Sensor </a:t>
            </a:r>
            <a:r>
              <a:rPr lang="en-US" sz="2800" dirty="0" smtClean="0">
                <a:solidFill>
                  <a:schemeClr val="tx1"/>
                </a:solidFill>
              </a:rPr>
              <a:t>n</a:t>
            </a:r>
            <a:endParaRPr lang="en-US" sz="2800" dirty="0">
              <a:solidFill>
                <a:schemeClr val="tx1"/>
              </a:solidFill>
            </a:endParaRPr>
          </a:p>
        </p:txBody>
      </p:sp>
      <p:cxnSp>
        <p:nvCxnSpPr>
          <p:cNvPr id="53" name="Straight Arrow Connector 52"/>
          <p:cNvCxnSpPr>
            <a:stCxn id="52" idx="3"/>
          </p:cNvCxnSpPr>
          <p:nvPr/>
        </p:nvCxnSpPr>
        <p:spPr>
          <a:xfrm>
            <a:off x="2920610" y="5672461"/>
            <a:ext cx="1108085" cy="504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8" name="Title 1"/>
          <p:cNvSpPr>
            <a:spLocks noGrp="1"/>
          </p:cNvSpPr>
          <p:nvPr>
            <p:ph type="title"/>
          </p:nvPr>
        </p:nvSpPr>
        <p:spPr>
          <a:xfrm>
            <a:off x="20159" y="37009"/>
            <a:ext cx="9144000" cy="1143000"/>
          </a:xfrm>
        </p:spPr>
        <p:txBody>
          <a:bodyPr vert="horz" lIns="91440" tIns="45720" rIns="91440" bIns="45720" rtlCol="0" anchor="ctr">
            <a:normAutofit/>
          </a:bodyPr>
          <a:lstStyle/>
          <a:p>
            <a:r>
              <a:rPr lang="en-US" dirty="0" smtClean="0">
                <a:solidFill>
                  <a:schemeClr val="tx2"/>
                </a:solidFill>
              </a:rPr>
              <a:t>Primer on Autonomous Vehicles</a:t>
            </a:r>
            <a:endParaRPr lang="en-US" dirty="0">
              <a:solidFill>
                <a:schemeClr val="tx2"/>
              </a:solidFill>
            </a:endParaRPr>
          </a:p>
        </p:txBody>
      </p:sp>
      <p:sp>
        <p:nvSpPr>
          <p:cNvPr id="64" name="Content Placeholder 2"/>
          <p:cNvSpPr>
            <a:spLocks noGrp="1"/>
          </p:cNvSpPr>
          <p:nvPr>
            <p:ph idx="1"/>
          </p:nvPr>
        </p:nvSpPr>
        <p:spPr>
          <a:xfrm>
            <a:off x="158706" y="950244"/>
            <a:ext cx="8904662" cy="5656218"/>
          </a:xfrm>
        </p:spPr>
        <p:txBody>
          <a:bodyPr>
            <a:normAutofit/>
          </a:bodyPr>
          <a:lstStyle/>
          <a:p>
            <a:pPr marL="0" indent="0">
              <a:buNone/>
            </a:pPr>
            <a:r>
              <a:rPr lang="en-US" dirty="0" smtClean="0"/>
              <a:t>Three modules: </a:t>
            </a:r>
          </a:p>
          <a:p>
            <a:r>
              <a:rPr lang="en-US" dirty="0" smtClean="0"/>
              <a:t>Sensors: Provide data from onboard sensors</a:t>
            </a:r>
          </a:p>
          <a:p>
            <a:r>
              <a:rPr lang="en-US" dirty="0" smtClean="0"/>
              <a:t>Planner: Compute safe path to destination</a:t>
            </a:r>
          </a:p>
          <a:p>
            <a:r>
              <a:rPr lang="en-US" dirty="0" smtClean="0"/>
              <a:t>Controller: Navigate car along path</a:t>
            </a:r>
          </a:p>
          <a:p>
            <a:pPr marL="0" indent="0">
              <a:buNone/>
            </a:pPr>
            <a:endParaRPr lang="en-US" dirty="0"/>
          </a:p>
        </p:txBody>
      </p:sp>
    </p:spTree>
    <p:extLst>
      <p:ext uri="{BB962C8B-B14F-4D97-AF65-F5344CB8AC3E}">
        <p14:creationId xmlns:p14="http://schemas.microsoft.com/office/powerpoint/2010/main" val="399538780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1258" y="3932399"/>
            <a:ext cx="8841636" cy="27794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17604" y="6012186"/>
            <a:ext cx="669442" cy="631651"/>
          </a:xfrm>
          <a:prstGeom prst="rect">
            <a:avLst/>
          </a:prstGeom>
          <a:noFill/>
          <a:extLst>
            <a:ext uri="{909E8E84-426E-40dd-AFC4-6F175D3DCCD1}">
              <a14:hiddenFill xmlns:a14="http://schemas.microsoft.com/office/drawing/2010/main">
                <a:solidFill>
                  <a:srgbClr val="FFFFFF"/>
                </a:solidFill>
              </a14:hiddenFill>
            </a:ext>
          </a:extLst>
        </p:spPr>
      </p:pic>
      <p:sp>
        <p:nvSpPr>
          <p:cNvPr id="6" name="Cloud 5"/>
          <p:cNvSpPr/>
          <p:nvPr/>
        </p:nvSpPr>
        <p:spPr>
          <a:xfrm>
            <a:off x="1935131" y="907010"/>
            <a:ext cx="6188389" cy="2277602"/>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Rectangle 6"/>
          <p:cNvSpPr/>
          <p:nvPr/>
        </p:nvSpPr>
        <p:spPr>
          <a:xfrm>
            <a:off x="2756060" y="6207452"/>
            <a:ext cx="3512025" cy="523220"/>
          </a:xfrm>
          <a:prstGeom prst="rect">
            <a:avLst/>
          </a:prstGeom>
        </p:spPr>
        <p:txBody>
          <a:bodyPr wrap="square">
            <a:spAutoFit/>
          </a:bodyPr>
          <a:lstStyle/>
          <a:p>
            <a:pPr algn="ctr"/>
            <a:r>
              <a:rPr lang="en-US" sz="2800" b="1" dirty="0" smtClean="0">
                <a:solidFill>
                  <a:schemeClr val="tx1"/>
                </a:solidFill>
              </a:rPr>
              <a:t>Autonomous </a:t>
            </a:r>
            <a:r>
              <a:rPr lang="en-US" sz="2800" b="1" dirty="0" smtClean="0"/>
              <a:t>Vehicle</a:t>
            </a:r>
            <a:endParaRPr lang="en-US" sz="2800" b="1" dirty="0" smtClean="0">
              <a:solidFill>
                <a:schemeClr val="tx1"/>
              </a:solidFill>
            </a:endParaRPr>
          </a:p>
        </p:txBody>
      </p:sp>
      <p:sp>
        <p:nvSpPr>
          <p:cNvPr id="8" name="Rectangle 7"/>
          <p:cNvSpPr/>
          <p:nvPr/>
        </p:nvSpPr>
        <p:spPr>
          <a:xfrm>
            <a:off x="4295990" y="1074020"/>
            <a:ext cx="1041321" cy="523220"/>
          </a:xfrm>
          <a:prstGeom prst="rect">
            <a:avLst/>
          </a:prstGeom>
        </p:spPr>
        <p:txBody>
          <a:bodyPr wrap="none">
            <a:spAutoFit/>
          </a:bodyPr>
          <a:lstStyle/>
          <a:p>
            <a:pPr algn="ctr"/>
            <a:r>
              <a:rPr lang="en-US" sz="2800" b="1" dirty="0" smtClean="0"/>
              <a:t>Cloud</a:t>
            </a:r>
            <a:endParaRPr lang="en-US" sz="2800" b="1" dirty="0" smtClean="0">
              <a:solidFill>
                <a:schemeClr val="tx1"/>
              </a:solidFill>
            </a:endParaRPr>
          </a:p>
        </p:txBody>
      </p:sp>
      <p:pic>
        <p:nvPicPr>
          <p:cNvPr id="9" name="Picture 8"/>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819" y="5430443"/>
            <a:ext cx="718868" cy="718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4392" y="4805805"/>
            <a:ext cx="904957" cy="509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ounded Rectangle 10"/>
          <p:cNvSpPr/>
          <p:nvPr/>
        </p:nvSpPr>
        <p:spPr>
          <a:xfrm>
            <a:off x="1279349" y="5764715"/>
            <a:ext cx="1608694" cy="46558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smtClean="0">
                <a:solidFill>
                  <a:schemeClr val="tx1"/>
                </a:solidFill>
              </a:rPr>
              <a:t>Sensor </a:t>
            </a:r>
            <a:r>
              <a:rPr lang="en-US" sz="2800" dirty="0">
                <a:solidFill>
                  <a:schemeClr val="tx1"/>
                </a:solidFill>
              </a:rPr>
              <a:t>n</a:t>
            </a:r>
          </a:p>
        </p:txBody>
      </p:sp>
      <p:sp>
        <p:nvSpPr>
          <p:cNvPr id="12" name="Rounded Rectangle 11"/>
          <p:cNvSpPr/>
          <p:nvPr/>
        </p:nvSpPr>
        <p:spPr>
          <a:xfrm>
            <a:off x="7085508" y="4166797"/>
            <a:ext cx="1763685" cy="8024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solidFill>
                  <a:schemeClr val="tx1"/>
                </a:solidFill>
              </a:rPr>
              <a:t>Controller</a:t>
            </a:r>
          </a:p>
        </p:txBody>
      </p:sp>
      <p:cxnSp>
        <p:nvCxnSpPr>
          <p:cNvPr id="13" name="Straight Arrow Connector 12"/>
          <p:cNvCxnSpPr/>
          <p:nvPr/>
        </p:nvCxnSpPr>
        <p:spPr>
          <a:xfrm>
            <a:off x="2912827" y="4356830"/>
            <a:ext cx="347052" cy="21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a:off x="2886827" y="5978696"/>
            <a:ext cx="4267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15" name="Group 14"/>
          <p:cNvGrpSpPr/>
          <p:nvPr/>
        </p:nvGrpSpPr>
        <p:grpSpPr>
          <a:xfrm>
            <a:off x="2319095" y="5329269"/>
            <a:ext cx="76200" cy="381000"/>
            <a:chOff x="5257800" y="4572000"/>
            <a:chExt cx="76200" cy="381000"/>
          </a:xfrm>
        </p:grpSpPr>
        <p:sp>
          <p:nvSpPr>
            <p:cNvPr id="16" name="Oval 15"/>
            <p:cNvSpPr/>
            <p:nvPr/>
          </p:nvSpPr>
          <p:spPr>
            <a:xfrm>
              <a:off x="5257800" y="4572000"/>
              <a:ext cx="76200" cy="762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7" name="Oval 16"/>
            <p:cNvSpPr/>
            <p:nvPr/>
          </p:nvSpPr>
          <p:spPr>
            <a:xfrm>
              <a:off x="5257800" y="4876800"/>
              <a:ext cx="76200" cy="762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8" name="Oval 17"/>
            <p:cNvSpPr/>
            <p:nvPr/>
          </p:nvSpPr>
          <p:spPr>
            <a:xfrm>
              <a:off x="5257800" y="4724400"/>
              <a:ext cx="76200" cy="762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grpSp>
      <p:sp>
        <p:nvSpPr>
          <p:cNvPr id="19" name="Rounded Rectangle 18"/>
          <p:cNvSpPr/>
          <p:nvPr/>
        </p:nvSpPr>
        <p:spPr>
          <a:xfrm>
            <a:off x="1279349" y="4070305"/>
            <a:ext cx="1633484" cy="4977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dirty="0" smtClean="0">
                <a:solidFill>
                  <a:schemeClr val="tx1"/>
                </a:solidFill>
              </a:rPr>
              <a:t>Sensor 1</a:t>
            </a:r>
            <a:endParaRPr lang="en-US" sz="2800" dirty="0">
              <a:solidFill>
                <a:schemeClr val="tx1"/>
              </a:solidFill>
              <a:latin typeface="Lucida Calligraphy" pitchFamily="66" charset="0"/>
            </a:endParaRPr>
          </a:p>
        </p:txBody>
      </p:sp>
      <p:sp>
        <p:nvSpPr>
          <p:cNvPr id="21" name="Rounded Rectangle 20"/>
          <p:cNvSpPr/>
          <p:nvPr/>
        </p:nvSpPr>
        <p:spPr>
          <a:xfrm>
            <a:off x="3296118" y="4191241"/>
            <a:ext cx="3408379" cy="195807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3200" dirty="0" smtClean="0">
                <a:solidFill>
                  <a:schemeClr val="tx1"/>
                </a:solidFill>
              </a:rPr>
              <a:t>Planner</a:t>
            </a:r>
            <a:endParaRPr lang="en-US" sz="2800" dirty="0" smtClean="0">
              <a:solidFill>
                <a:schemeClr val="tx1"/>
              </a:solidFill>
            </a:endParaRPr>
          </a:p>
        </p:txBody>
      </p:sp>
      <p:pic>
        <p:nvPicPr>
          <p:cNvPr id="22" name="Picture 2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6345" y="4190851"/>
            <a:ext cx="498128" cy="498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3" name="Straight Arrow Connector 22"/>
          <p:cNvCxnSpPr/>
          <p:nvPr/>
        </p:nvCxnSpPr>
        <p:spPr>
          <a:xfrm flipV="1">
            <a:off x="2928392" y="5004033"/>
            <a:ext cx="343610"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Rounded Rectangle 23"/>
          <p:cNvSpPr/>
          <p:nvPr/>
        </p:nvSpPr>
        <p:spPr>
          <a:xfrm>
            <a:off x="1279349" y="4777312"/>
            <a:ext cx="1633484" cy="4870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solidFill>
                  <a:schemeClr val="tx1"/>
                </a:solidFill>
              </a:rPr>
              <a:t>Sensor 2</a:t>
            </a:r>
          </a:p>
        </p:txBody>
      </p:sp>
      <p:cxnSp>
        <p:nvCxnSpPr>
          <p:cNvPr id="25" name="Straight Arrow Connector 24"/>
          <p:cNvCxnSpPr/>
          <p:nvPr/>
        </p:nvCxnSpPr>
        <p:spPr>
          <a:xfrm flipV="1">
            <a:off x="6725120" y="4614289"/>
            <a:ext cx="330044"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6" name="Straight Arrow Connector 25"/>
          <p:cNvCxnSpPr/>
          <p:nvPr/>
        </p:nvCxnSpPr>
        <p:spPr>
          <a:xfrm>
            <a:off x="7952325" y="4937091"/>
            <a:ext cx="0" cy="7843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Rounded Rectangle 36"/>
          <p:cNvSpPr/>
          <p:nvPr/>
        </p:nvSpPr>
        <p:spPr>
          <a:xfrm>
            <a:off x="2886827" y="1597240"/>
            <a:ext cx="4198681" cy="107600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dirty="0" smtClean="0">
                <a:solidFill>
                  <a:schemeClr val="tx1"/>
                </a:solidFill>
              </a:rPr>
              <a:t>Cloud’s Planner</a:t>
            </a:r>
          </a:p>
        </p:txBody>
      </p:sp>
      <p:cxnSp>
        <p:nvCxnSpPr>
          <p:cNvPr id="40" name="Straight Arrow Connector 39"/>
          <p:cNvCxnSpPr/>
          <p:nvPr/>
        </p:nvCxnSpPr>
        <p:spPr>
          <a:xfrm>
            <a:off x="5850309" y="2673248"/>
            <a:ext cx="0" cy="12591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1" name="Straight Arrow Connector 40"/>
          <p:cNvCxnSpPr/>
          <p:nvPr/>
        </p:nvCxnSpPr>
        <p:spPr>
          <a:xfrm flipV="1">
            <a:off x="3988484" y="2673251"/>
            <a:ext cx="0" cy="12591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6" name="Title 1"/>
          <p:cNvSpPr>
            <a:spLocks noGrp="1"/>
          </p:cNvSpPr>
          <p:nvPr>
            <p:ph type="title"/>
          </p:nvPr>
        </p:nvSpPr>
        <p:spPr>
          <a:xfrm>
            <a:off x="20159" y="-124239"/>
            <a:ext cx="9144000" cy="1143000"/>
          </a:xfrm>
        </p:spPr>
        <p:txBody>
          <a:bodyPr vert="horz" lIns="91440" tIns="45720" rIns="91440" bIns="45720" rtlCol="0" anchor="ctr">
            <a:normAutofit/>
          </a:bodyPr>
          <a:lstStyle/>
          <a:p>
            <a:r>
              <a:rPr lang="en-US" dirty="0" smtClean="0">
                <a:solidFill>
                  <a:schemeClr val="tx2"/>
                </a:solidFill>
              </a:rPr>
              <a:t>Cloud-Assisted Architecture</a:t>
            </a:r>
            <a:endParaRPr lang="en-US" dirty="0">
              <a:solidFill>
                <a:schemeClr val="tx2"/>
              </a:solidFill>
            </a:endParaRPr>
          </a:p>
        </p:txBody>
      </p:sp>
      <p:sp>
        <p:nvSpPr>
          <p:cNvPr id="79" name="TextBox 78"/>
          <p:cNvSpPr txBox="1"/>
          <p:nvPr/>
        </p:nvSpPr>
        <p:spPr>
          <a:xfrm>
            <a:off x="2082443" y="3204768"/>
            <a:ext cx="1906041" cy="523220"/>
          </a:xfrm>
          <a:prstGeom prst="rect">
            <a:avLst/>
          </a:prstGeom>
          <a:noFill/>
        </p:spPr>
        <p:txBody>
          <a:bodyPr wrap="none" rtlCol="0">
            <a:spAutoFit/>
          </a:bodyPr>
          <a:lstStyle/>
          <a:p>
            <a:r>
              <a:rPr lang="en-US" sz="2800" dirty="0" smtClean="0"/>
              <a:t>Sensor data</a:t>
            </a:r>
            <a:endParaRPr lang="en-US" sz="2800" dirty="0"/>
          </a:p>
        </p:txBody>
      </p:sp>
      <p:sp>
        <p:nvSpPr>
          <p:cNvPr id="80" name="TextBox 79"/>
          <p:cNvSpPr txBox="1"/>
          <p:nvPr/>
        </p:nvSpPr>
        <p:spPr>
          <a:xfrm>
            <a:off x="5922949" y="3159723"/>
            <a:ext cx="1560644" cy="523220"/>
          </a:xfrm>
          <a:prstGeom prst="rect">
            <a:avLst/>
          </a:prstGeom>
          <a:noFill/>
        </p:spPr>
        <p:txBody>
          <a:bodyPr wrap="none" rtlCol="0">
            <a:spAutoFit/>
          </a:bodyPr>
          <a:lstStyle/>
          <a:p>
            <a:r>
              <a:rPr lang="en-US" sz="2800" dirty="0" smtClean="0"/>
              <a:t>Safe path</a:t>
            </a:r>
          </a:p>
        </p:txBody>
      </p:sp>
      <p:sp>
        <p:nvSpPr>
          <p:cNvPr id="30" name="Content Placeholder 2"/>
          <p:cNvSpPr txBox="1">
            <a:spLocks/>
          </p:cNvSpPr>
          <p:nvPr/>
        </p:nvSpPr>
        <p:spPr>
          <a:xfrm>
            <a:off x="161258" y="5481387"/>
            <a:ext cx="8841636" cy="1185901"/>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u="sng" dirty="0" smtClean="0"/>
              <a:t>Problem:</a:t>
            </a:r>
            <a:r>
              <a:rPr lang="en-US" dirty="0" smtClean="0"/>
              <a:t> Cars collect huge amount of real-time data</a:t>
            </a:r>
          </a:p>
          <a:p>
            <a:r>
              <a:rPr lang="en-US" dirty="0" smtClean="0">
                <a:sym typeface="Wingdings"/>
              </a:rPr>
              <a:t> Car should only send important data</a:t>
            </a:r>
            <a:endParaRPr lang="en-US" dirty="0" smtClean="0"/>
          </a:p>
        </p:txBody>
      </p:sp>
    </p:spTree>
    <p:extLst>
      <p:ext uri="{BB962C8B-B14F-4D97-AF65-F5344CB8AC3E}">
        <p14:creationId xmlns:p14="http://schemas.microsoft.com/office/powerpoint/2010/main" val="8743554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37" grpId="0" animBg="1"/>
      <p:bldP spid="79" grpId="0"/>
      <p:bldP spid="80" grpId="0"/>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789" y="274638"/>
            <a:ext cx="8686800" cy="1143000"/>
          </a:xfrm>
        </p:spPr>
        <p:txBody>
          <a:bodyPr>
            <a:normAutofit fontScale="90000"/>
          </a:bodyPr>
          <a:lstStyle/>
          <a:p>
            <a:r>
              <a:rPr lang="en-US" dirty="0" smtClean="0">
                <a:solidFill>
                  <a:schemeClr val="tx2"/>
                </a:solidFill>
              </a:rPr>
              <a:t>Lot of Interest in Autonomous Vehicles</a:t>
            </a:r>
            <a:endParaRPr lang="en-US" dirty="0">
              <a:solidFill>
                <a:schemeClr val="tx2"/>
              </a:solidFill>
            </a:endParaRPr>
          </a:p>
        </p:txBody>
      </p:sp>
      <p:sp>
        <p:nvSpPr>
          <p:cNvPr id="9" name="TextBox 8"/>
          <p:cNvSpPr txBox="1"/>
          <p:nvPr/>
        </p:nvSpPr>
        <p:spPr>
          <a:xfrm>
            <a:off x="345789" y="4759277"/>
            <a:ext cx="3956857" cy="400110"/>
          </a:xfrm>
          <a:prstGeom prst="rect">
            <a:avLst/>
          </a:prstGeom>
          <a:noFill/>
        </p:spPr>
        <p:txBody>
          <a:bodyPr wrap="none" rtlCol="0">
            <a:spAutoFit/>
          </a:bodyPr>
          <a:lstStyle/>
          <a:p>
            <a:r>
              <a:rPr lang="en-US" sz="2000" dirty="0" smtClean="0"/>
              <a:t>DARPA Urban Challenge (Team MIT)</a:t>
            </a:r>
            <a:endParaRPr lang="en-US" sz="2000" dirty="0"/>
          </a:p>
        </p:txBody>
      </p:sp>
      <p:sp>
        <p:nvSpPr>
          <p:cNvPr id="11" name="TextBox 10"/>
          <p:cNvSpPr txBox="1"/>
          <p:nvPr/>
        </p:nvSpPr>
        <p:spPr>
          <a:xfrm>
            <a:off x="5734644" y="4759277"/>
            <a:ext cx="2903359" cy="400110"/>
          </a:xfrm>
          <a:prstGeom prst="rect">
            <a:avLst/>
          </a:prstGeom>
          <a:noFill/>
        </p:spPr>
        <p:txBody>
          <a:bodyPr wrap="none" rtlCol="0">
            <a:spAutoFit/>
          </a:bodyPr>
          <a:lstStyle/>
          <a:p>
            <a:r>
              <a:rPr lang="en-US" sz="2000" dirty="0" smtClean="0"/>
              <a:t>Google’s Autonomous Car</a:t>
            </a:r>
            <a:endParaRPr lang="en-US" sz="2000" dirty="0"/>
          </a:p>
        </p:txBody>
      </p:sp>
      <p:pic>
        <p:nvPicPr>
          <p:cNvPr id="4" name="Picture 3"/>
          <p:cNvPicPr>
            <a:picLocks noChangeAspect="1"/>
          </p:cNvPicPr>
          <p:nvPr/>
        </p:nvPicPr>
        <p:blipFill>
          <a:blip r:embed="rId3"/>
          <a:stretch>
            <a:fillRect/>
          </a:stretch>
        </p:blipFill>
        <p:spPr>
          <a:xfrm>
            <a:off x="4842400" y="1596219"/>
            <a:ext cx="4190189" cy="2924463"/>
          </a:xfrm>
          <a:prstGeom prst="rect">
            <a:avLst/>
          </a:prstGeom>
        </p:spPr>
      </p:pic>
      <p:pic>
        <p:nvPicPr>
          <p:cNvPr id="7" name="Picture 6"/>
          <p:cNvPicPr>
            <a:picLocks noChangeAspect="1"/>
          </p:cNvPicPr>
          <p:nvPr/>
        </p:nvPicPr>
        <p:blipFill>
          <a:blip r:embed="rId4"/>
          <a:stretch>
            <a:fillRect/>
          </a:stretch>
        </p:blipFill>
        <p:spPr>
          <a:xfrm>
            <a:off x="300529" y="1596219"/>
            <a:ext cx="4262983" cy="2924463"/>
          </a:xfrm>
          <a:prstGeom prst="rect">
            <a:avLst/>
          </a:prstGeom>
        </p:spPr>
      </p:pic>
      <p:sp>
        <p:nvSpPr>
          <p:cNvPr id="19" name="Rectangle 18"/>
          <p:cNvSpPr/>
          <p:nvPr/>
        </p:nvSpPr>
        <p:spPr>
          <a:xfrm>
            <a:off x="345789" y="5533633"/>
            <a:ext cx="8514206" cy="523220"/>
          </a:xfrm>
          <a:prstGeom prst="rect">
            <a:avLst/>
          </a:prstGeom>
        </p:spPr>
        <p:txBody>
          <a:bodyPr wrap="square">
            <a:spAutoFit/>
          </a:bodyPr>
          <a:lstStyle/>
          <a:p>
            <a:pPr defTabSz="457200">
              <a:spcBef>
                <a:spcPct val="20000"/>
              </a:spcBef>
            </a:pPr>
            <a:r>
              <a:rPr lang="en-US" sz="2800" dirty="0" smtClean="0">
                <a:solidFill>
                  <a:srgbClr val="C0504D"/>
                </a:solidFill>
              </a:rPr>
              <a:t>“Expect them on the road by 2020” – General Motors</a:t>
            </a:r>
            <a:endParaRPr lang="en-US" sz="2800" dirty="0">
              <a:solidFill>
                <a:srgbClr val="C0504D"/>
              </a:solidFill>
            </a:endParaRPr>
          </a:p>
        </p:txBody>
      </p:sp>
    </p:spTree>
    <p:extLst>
      <p:ext uri="{BB962C8B-B14F-4D97-AF65-F5344CB8AC3E}">
        <p14:creationId xmlns:p14="http://schemas.microsoft.com/office/powerpoint/2010/main" val="2342119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111422"/>
            <a:ext cx="9144000" cy="1143000"/>
          </a:xfrm>
        </p:spPr>
        <p:txBody>
          <a:bodyPr vert="horz" lIns="91440" tIns="45720" rIns="91440" bIns="45720" rtlCol="0" anchor="ctr">
            <a:noAutofit/>
          </a:bodyPr>
          <a:lstStyle/>
          <a:p>
            <a:r>
              <a:rPr lang="en-US" dirty="0" smtClean="0">
                <a:solidFill>
                  <a:schemeClr val="tx2"/>
                </a:solidFill>
              </a:rPr>
              <a:t>Cloud-Assisted Architecture </a:t>
            </a:r>
            <a:endParaRPr lang="en-US" dirty="0">
              <a:solidFill>
                <a:schemeClr val="tx2"/>
              </a:solidFill>
            </a:endParaRPr>
          </a:p>
        </p:txBody>
      </p:sp>
      <p:sp>
        <p:nvSpPr>
          <p:cNvPr id="6" name="Cloud 5"/>
          <p:cNvSpPr/>
          <p:nvPr/>
        </p:nvSpPr>
        <p:spPr>
          <a:xfrm>
            <a:off x="868258" y="1318322"/>
            <a:ext cx="8275742" cy="3762247"/>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Rectangle 6"/>
          <p:cNvSpPr/>
          <p:nvPr/>
        </p:nvSpPr>
        <p:spPr>
          <a:xfrm>
            <a:off x="3889783" y="1692253"/>
            <a:ext cx="1392560" cy="523220"/>
          </a:xfrm>
          <a:prstGeom prst="rect">
            <a:avLst/>
          </a:prstGeom>
        </p:spPr>
        <p:txBody>
          <a:bodyPr wrap="square">
            <a:spAutoFit/>
          </a:bodyPr>
          <a:lstStyle/>
          <a:p>
            <a:pPr algn="ctr"/>
            <a:r>
              <a:rPr lang="en-US" sz="2800" b="1" dirty="0" smtClean="0"/>
              <a:t>Cloud</a:t>
            </a:r>
            <a:endParaRPr lang="en-US" sz="2800" b="1" dirty="0" smtClean="0">
              <a:solidFill>
                <a:schemeClr val="tx1"/>
              </a:solidFill>
            </a:endParaRPr>
          </a:p>
        </p:txBody>
      </p:sp>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10000" b="90000" l="5667" r="97167"/>
                    </a14:imgEffect>
                  </a14:imgLayer>
                </a14:imgProps>
              </a:ext>
            </a:extLst>
          </a:blip>
          <a:stretch>
            <a:fillRect/>
          </a:stretch>
        </p:blipFill>
        <p:spPr>
          <a:xfrm rot="20852540">
            <a:off x="2589584" y="5542566"/>
            <a:ext cx="1426673" cy="1456216"/>
          </a:xfrm>
          <a:prstGeom prst="rect">
            <a:avLst/>
          </a:prstGeom>
        </p:spPr>
      </p:pic>
      <p:sp>
        <p:nvSpPr>
          <p:cNvPr id="14" name="TextBox 13"/>
          <p:cNvSpPr txBox="1"/>
          <p:nvPr/>
        </p:nvSpPr>
        <p:spPr>
          <a:xfrm>
            <a:off x="765627" y="5609685"/>
            <a:ext cx="1372491" cy="830997"/>
          </a:xfrm>
          <a:prstGeom prst="rect">
            <a:avLst/>
          </a:prstGeom>
          <a:noFill/>
        </p:spPr>
        <p:txBody>
          <a:bodyPr wrap="none" rtlCol="0">
            <a:spAutoFit/>
          </a:bodyPr>
          <a:lstStyle/>
          <a:p>
            <a:r>
              <a:rPr lang="en-US" sz="2400" dirty="0" smtClean="0"/>
              <a:t>proposed</a:t>
            </a:r>
          </a:p>
          <a:p>
            <a:r>
              <a:rPr lang="en-US" sz="2400" dirty="0" smtClean="0"/>
              <a:t>path</a:t>
            </a:r>
            <a:endParaRPr lang="en-US" sz="2400" dirty="0"/>
          </a:p>
        </p:txBody>
      </p:sp>
      <p:sp>
        <p:nvSpPr>
          <p:cNvPr id="16" name="Diamond 15"/>
          <p:cNvSpPr/>
          <p:nvPr/>
        </p:nvSpPr>
        <p:spPr>
          <a:xfrm>
            <a:off x="1352155" y="2686079"/>
            <a:ext cx="3329084" cy="1237011"/>
          </a:xfrm>
          <a:prstGeom prst="diamon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smtClean="0"/>
              <a:t>Have data along path?</a:t>
            </a:r>
          </a:p>
        </p:txBody>
      </p:sp>
      <p:sp>
        <p:nvSpPr>
          <p:cNvPr id="17" name="Diamond 16"/>
          <p:cNvSpPr/>
          <p:nvPr/>
        </p:nvSpPr>
        <p:spPr>
          <a:xfrm>
            <a:off x="5123086" y="2076087"/>
            <a:ext cx="2217056" cy="1026068"/>
          </a:xfrm>
          <a:prstGeom prst="diamon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Is path safe?</a:t>
            </a:r>
          </a:p>
        </p:txBody>
      </p:sp>
      <p:sp>
        <p:nvSpPr>
          <p:cNvPr id="18" name="Rectangle 17"/>
          <p:cNvSpPr/>
          <p:nvPr/>
        </p:nvSpPr>
        <p:spPr>
          <a:xfrm>
            <a:off x="3856630" y="3885077"/>
            <a:ext cx="1938374" cy="9114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Request for missing data</a:t>
            </a:r>
          </a:p>
        </p:txBody>
      </p:sp>
      <p:cxnSp>
        <p:nvCxnSpPr>
          <p:cNvPr id="20" name="Elbow Connector 19"/>
          <p:cNvCxnSpPr>
            <a:stCxn id="16" idx="2"/>
            <a:endCxn id="18" idx="1"/>
          </p:cNvCxnSpPr>
          <p:nvPr/>
        </p:nvCxnSpPr>
        <p:spPr>
          <a:xfrm rot="16200000" flipH="1">
            <a:off x="3227804" y="3711982"/>
            <a:ext cx="417719" cy="839933"/>
          </a:xfrm>
          <a:prstGeom prst="bentConnector2">
            <a:avLst/>
          </a:prstGeom>
          <a:ln>
            <a:solidFill>
              <a:schemeClr val="tx1"/>
            </a:solidFill>
            <a:headEnd type="none"/>
            <a:tailEnd type="arrow" w="lg" len="lg"/>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8" idx="3"/>
            <a:endCxn id="17" idx="2"/>
          </p:cNvCxnSpPr>
          <p:nvPr/>
        </p:nvCxnSpPr>
        <p:spPr>
          <a:xfrm flipV="1">
            <a:off x="5795004" y="3102155"/>
            <a:ext cx="436610" cy="1238654"/>
          </a:xfrm>
          <a:prstGeom prst="bentConnector2">
            <a:avLst/>
          </a:prstGeom>
          <a:ln>
            <a:solidFill>
              <a:schemeClr val="tx1"/>
            </a:solidFill>
            <a:headEnd type="none"/>
            <a:tailEnd type="arrow" w="lg" len="lg"/>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rot="17972900">
            <a:off x="4315811" y="2525197"/>
            <a:ext cx="786754" cy="461665"/>
          </a:xfrm>
          <a:prstGeom prst="rect">
            <a:avLst/>
          </a:prstGeom>
          <a:noFill/>
        </p:spPr>
        <p:txBody>
          <a:bodyPr wrap="square" rtlCol="0">
            <a:spAutoFit/>
          </a:bodyPr>
          <a:lstStyle/>
          <a:p>
            <a:r>
              <a:rPr lang="en-US" sz="2400" dirty="0" smtClean="0"/>
              <a:t>yes</a:t>
            </a:r>
            <a:endParaRPr lang="en-US" sz="2400" dirty="0"/>
          </a:p>
        </p:txBody>
      </p:sp>
      <p:sp>
        <p:nvSpPr>
          <p:cNvPr id="25" name="TextBox 24"/>
          <p:cNvSpPr txBox="1"/>
          <p:nvPr/>
        </p:nvSpPr>
        <p:spPr>
          <a:xfrm>
            <a:off x="3016697" y="3923091"/>
            <a:ext cx="508673" cy="830997"/>
          </a:xfrm>
          <a:prstGeom prst="rect">
            <a:avLst/>
          </a:prstGeom>
          <a:noFill/>
        </p:spPr>
        <p:txBody>
          <a:bodyPr wrap="none" rtlCol="0">
            <a:spAutoFit/>
          </a:bodyPr>
          <a:lstStyle/>
          <a:p>
            <a:r>
              <a:rPr lang="en-US" sz="2400" dirty="0" smtClean="0"/>
              <a:t>no </a:t>
            </a:r>
          </a:p>
          <a:p>
            <a:endParaRPr lang="en-US" sz="2400" dirty="0"/>
          </a:p>
        </p:txBody>
      </p:sp>
      <p:sp>
        <p:nvSpPr>
          <p:cNvPr id="26" name="TextBox 25"/>
          <p:cNvSpPr txBox="1"/>
          <p:nvPr/>
        </p:nvSpPr>
        <p:spPr>
          <a:xfrm>
            <a:off x="5487300" y="4967847"/>
            <a:ext cx="744314" cy="461665"/>
          </a:xfrm>
          <a:prstGeom prst="rect">
            <a:avLst/>
          </a:prstGeom>
          <a:noFill/>
        </p:spPr>
        <p:txBody>
          <a:bodyPr wrap="none" rtlCol="0">
            <a:spAutoFit/>
          </a:bodyPr>
          <a:lstStyle/>
          <a:p>
            <a:r>
              <a:rPr lang="en-US" sz="2400" dirty="0" smtClean="0"/>
              <a:t>data</a:t>
            </a:r>
            <a:endParaRPr lang="en-US" sz="2400" dirty="0"/>
          </a:p>
        </p:txBody>
      </p:sp>
      <p:cxnSp>
        <p:nvCxnSpPr>
          <p:cNvPr id="33" name="Straight Arrow Connector 32"/>
          <p:cNvCxnSpPr>
            <a:stCxn id="16" idx="3"/>
            <a:endCxn id="17" idx="1"/>
          </p:cNvCxnSpPr>
          <p:nvPr/>
        </p:nvCxnSpPr>
        <p:spPr>
          <a:xfrm flipV="1">
            <a:off x="4681239" y="2589121"/>
            <a:ext cx="441847" cy="715464"/>
          </a:xfrm>
          <a:prstGeom prst="straightConnector1">
            <a:avLst/>
          </a:prstGeom>
          <a:ln>
            <a:solidFill>
              <a:schemeClr val="tx1"/>
            </a:solidFill>
            <a:headEnd type="none"/>
            <a:tailEnd type="arrow" w="lg" len="lg"/>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314380" y="4778570"/>
            <a:ext cx="7819" cy="479636"/>
          </a:xfrm>
          <a:prstGeom prst="straightConnector1">
            <a:avLst/>
          </a:prstGeom>
          <a:ln>
            <a:solidFill>
              <a:schemeClr val="tx1"/>
            </a:solidFill>
            <a:headEnd type="none"/>
            <a:tailEnd type="arrow"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5266496" y="4778571"/>
            <a:ext cx="0" cy="479635"/>
          </a:xfrm>
          <a:prstGeom prst="straightConnector1">
            <a:avLst/>
          </a:prstGeom>
          <a:ln>
            <a:solidFill>
              <a:schemeClr val="tx1"/>
            </a:solidFill>
            <a:headEnd type="none"/>
            <a:tailEnd type="arrow" w="lg" len="lg"/>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3097322" y="4919006"/>
            <a:ext cx="1145115" cy="461665"/>
          </a:xfrm>
          <a:prstGeom prst="rect">
            <a:avLst/>
          </a:prstGeom>
          <a:noFill/>
        </p:spPr>
        <p:txBody>
          <a:bodyPr wrap="none" rtlCol="0">
            <a:spAutoFit/>
          </a:bodyPr>
          <a:lstStyle/>
          <a:p>
            <a:r>
              <a:rPr lang="en-US" sz="2400" dirty="0" smtClean="0"/>
              <a:t>request</a:t>
            </a:r>
            <a:endParaRPr lang="en-US" sz="2400" dirty="0"/>
          </a:p>
        </p:txBody>
      </p:sp>
      <p:pic>
        <p:nvPicPr>
          <p:cNvPr id="45" name="Picture 44"/>
          <p:cNvPicPr>
            <a:picLocks noChangeAspect="1"/>
          </p:cNvPicPr>
          <p:nvPr/>
        </p:nvPicPr>
        <p:blipFill>
          <a:blip r:embed="rId5">
            <a:extLst>
              <a:ext uri="{BEBA8EAE-BF5A-486C-A8C5-ECC9F3942E4B}">
                <a14:imgProps xmlns:a14="http://schemas.microsoft.com/office/drawing/2010/main">
                  <a14:imgLayer r:embed="rId6">
                    <a14:imgEffect>
                      <a14:backgroundRemoval t="1852" b="100000" l="0" r="85000">
                        <a14:foregroundMark x1="81250" y1="74074" x2="81250" y2="74074"/>
                        <a14:foregroundMark x1="7917" y1="73148" x2="7917" y2="73148"/>
                        <a14:foregroundMark x1="3750" y1="61111" x2="3750" y2="61111"/>
                        <a14:backgroundMark x1="7083" y1="62037" x2="7083" y2="62037"/>
                      </a14:backgroundRemoval>
                    </a14:imgEffect>
                  </a14:imgLayer>
                </a14:imgProps>
              </a:ext>
            </a:extLst>
          </a:blip>
          <a:stretch>
            <a:fillRect/>
          </a:stretch>
        </p:blipFill>
        <p:spPr>
          <a:xfrm flipH="1">
            <a:off x="4275604" y="5399734"/>
            <a:ext cx="1220270" cy="549121"/>
          </a:xfrm>
          <a:prstGeom prst="rect">
            <a:avLst/>
          </a:prstGeom>
        </p:spPr>
      </p:pic>
      <p:grpSp>
        <p:nvGrpSpPr>
          <p:cNvPr id="46" name="Group 45"/>
          <p:cNvGrpSpPr/>
          <p:nvPr/>
        </p:nvGrpSpPr>
        <p:grpSpPr>
          <a:xfrm rot="719100">
            <a:off x="4540922" y="5182974"/>
            <a:ext cx="472213" cy="508048"/>
            <a:chOff x="2570097" y="3944647"/>
            <a:chExt cx="533617" cy="488605"/>
          </a:xfrm>
        </p:grpSpPr>
        <p:sp>
          <p:nvSpPr>
            <p:cNvPr id="47" name="Arc 46"/>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48" name="Arc 47"/>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49" name="Arc 48"/>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55" name="Rectangle 54"/>
          <p:cNvSpPr/>
          <p:nvPr/>
        </p:nvSpPr>
        <p:spPr>
          <a:xfrm>
            <a:off x="7414964" y="2775193"/>
            <a:ext cx="1295024" cy="9114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smtClean="0"/>
              <a:t>Find safe</a:t>
            </a:r>
          </a:p>
          <a:p>
            <a:pPr algn="ctr"/>
            <a:r>
              <a:rPr lang="en-US" sz="2400" dirty="0" smtClean="0"/>
              <a:t>path</a:t>
            </a:r>
            <a:endParaRPr lang="en-US" sz="2400" dirty="0"/>
          </a:p>
        </p:txBody>
      </p:sp>
      <p:cxnSp>
        <p:nvCxnSpPr>
          <p:cNvPr id="66" name="Straight Arrow Connector 65"/>
          <p:cNvCxnSpPr>
            <a:stCxn id="17" idx="3"/>
            <a:endCxn id="55" idx="0"/>
          </p:cNvCxnSpPr>
          <p:nvPr/>
        </p:nvCxnSpPr>
        <p:spPr>
          <a:xfrm>
            <a:off x="7340142" y="2589121"/>
            <a:ext cx="722334" cy="186072"/>
          </a:xfrm>
          <a:prstGeom prst="straightConnector1">
            <a:avLst/>
          </a:prstGeom>
          <a:ln>
            <a:solidFill>
              <a:schemeClr val="tx1"/>
            </a:solidFill>
            <a:headEnd type="none"/>
            <a:tailEnd type="arrow" w="lg" len="lg"/>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7821063" y="5445513"/>
            <a:ext cx="1460313" cy="830997"/>
          </a:xfrm>
          <a:prstGeom prst="rect">
            <a:avLst/>
          </a:prstGeom>
          <a:noFill/>
        </p:spPr>
        <p:txBody>
          <a:bodyPr wrap="square" rtlCol="0">
            <a:spAutoFit/>
          </a:bodyPr>
          <a:lstStyle/>
          <a:p>
            <a:r>
              <a:rPr lang="en-US" sz="2400" dirty="0" smtClean="0"/>
              <a:t>alternate</a:t>
            </a:r>
          </a:p>
          <a:p>
            <a:r>
              <a:rPr lang="en-US" sz="2400" dirty="0" smtClean="0"/>
              <a:t>path</a:t>
            </a:r>
          </a:p>
        </p:txBody>
      </p:sp>
      <p:sp>
        <p:nvSpPr>
          <p:cNvPr id="72" name="Freeform 71"/>
          <p:cNvSpPr/>
          <p:nvPr/>
        </p:nvSpPr>
        <p:spPr>
          <a:xfrm>
            <a:off x="138785" y="3234297"/>
            <a:ext cx="2421337" cy="2658870"/>
          </a:xfrm>
          <a:custGeom>
            <a:avLst/>
            <a:gdLst>
              <a:gd name="connsiteX0" fmla="*/ 2421337 w 2421337"/>
              <a:gd name="connsiteY0" fmla="*/ 2658870 h 2658870"/>
              <a:gd name="connsiteX1" fmla="*/ 357363 w 2421337"/>
              <a:gd name="connsiteY1" fmla="*/ 1408805 h 2658870"/>
              <a:gd name="connsiteX2" fmla="*/ 79520 w 2421337"/>
              <a:gd name="connsiteY2" fmla="*/ 416689 h 2658870"/>
              <a:gd name="connsiteX3" fmla="*/ 1230582 w 2421337"/>
              <a:gd name="connsiteY3" fmla="*/ 0 h 2658870"/>
            </a:gdLst>
            <a:ahLst/>
            <a:cxnLst>
              <a:cxn ang="0">
                <a:pos x="connsiteX0" y="connsiteY0"/>
              </a:cxn>
              <a:cxn ang="0">
                <a:pos x="connsiteX1" y="connsiteY1"/>
              </a:cxn>
              <a:cxn ang="0">
                <a:pos x="connsiteX2" y="connsiteY2"/>
              </a:cxn>
              <a:cxn ang="0">
                <a:pos x="connsiteX3" y="connsiteY3"/>
              </a:cxn>
            </a:cxnLst>
            <a:rect l="l" t="t" r="r" b="b"/>
            <a:pathLst>
              <a:path w="2421337" h="2658870">
                <a:moveTo>
                  <a:pt x="2421337" y="2658870"/>
                </a:moveTo>
                <a:cubicBezTo>
                  <a:pt x="1584501" y="2220686"/>
                  <a:pt x="747666" y="1782502"/>
                  <a:pt x="357363" y="1408805"/>
                </a:cubicBezTo>
                <a:cubicBezTo>
                  <a:pt x="-32940" y="1035108"/>
                  <a:pt x="-66016" y="651490"/>
                  <a:pt x="79520" y="416689"/>
                </a:cubicBezTo>
                <a:cubicBezTo>
                  <a:pt x="225056" y="181888"/>
                  <a:pt x="1012277" y="145510"/>
                  <a:pt x="1230582" y="0"/>
                </a:cubicBezTo>
              </a:path>
            </a:pathLst>
          </a:custGeom>
          <a:ln>
            <a:solidFill>
              <a:schemeClr val="tx1"/>
            </a:solidFill>
            <a:headEnd type="none"/>
            <a:tailEnd type="arrow"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a:off x="3909643" y="3670828"/>
            <a:ext cx="4227177" cy="2949658"/>
          </a:xfrm>
          <a:custGeom>
            <a:avLst/>
            <a:gdLst>
              <a:gd name="connsiteX0" fmla="*/ 4227177 w 4227177"/>
              <a:gd name="connsiteY0" fmla="*/ 0 h 2949658"/>
              <a:gd name="connsiteX1" fmla="*/ 3750876 w 4227177"/>
              <a:gd name="connsiteY1" fmla="*/ 2281866 h 2949658"/>
              <a:gd name="connsiteX2" fmla="*/ 2024282 w 4227177"/>
              <a:gd name="connsiteY2" fmla="*/ 2936663 h 2949658"/>
              <a:gd name="connsiteX3" fmla="*/ 0 w 4227177"/>
              <a:gd name="connsiteY3" fmla="*/ 2678713 h 2949658"/>
            </a:gdLst>
            <a:ahLst/>
            <a:cxnLst>
              <a:cxn ang="0">
                <a:pos x="connsiteX0" y="connsiteY0"/>
              </a:cxn>
              <a:cxn ang="0">
                <a:pos x="connsiteX1" y="connsiteY1"/>
              </a:cxn>
              <a:cxn ang="0">
                <a:pos x="connsiteX2" y="connsiteY2"/>
              </a:cxn>
              <a:cxn ang="0">
                <a:pos x="connsiteX3" y="connsiteY3"/>
              </a:cxn>
            </a:cxnLst>
            <a:rect l="l" t="t" r="r" b="b"/>
            <a:pathLst>
              <a:path w="4227177" h="2949658">
                <a:moveTo>
                  <a:pt x="4227177" y="0"/>
                </a:moveTo>
                <a:cubicBezTo>
                  <a:pt x="4172601" y="896211"/>
                  <a:pt x="4118025" y="1792422"/>
                  <a:pt x="3750876" y="2281866"/>
                </a:cubicBezTo>
                <a:cubicBezTo>
                  <a:pt x="3383727" y="2771310"/>
                  <a:pt x="2649428" y="2870522"/>
                  <a:pt x="2024282" y="2936663"/>
                </a:cubicBezTo>
                <a:cubicBezTo>
                  <a:pt x="1399136" y="3002804"/>
                  <a:pt x="271227" y="2801074"/>
                  <a:pt x="0" y="2678713"/>
                </a:cubicBezTo>
              </a:path>
            </a:pathLst>
          </a:custGeom>
          <a:ln>
            <a:solidFill>
              <a:schemeClr val="tx1"/>
            </a:solidFill>
            <a:headEnd type="none"/>
            <a:tailEnd type="arrow"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3969181" y="2797766"/>
            <a:ext cx="3453923" cy="3507588"/>
          </a:xfrm>
          <a:custGeom>
            <a:avLst/>
            <a:gdLst>
              <a:gd name="connsiteX0" fmla="*/ 2897502 w 3453923"/>
              <a:gd name="connsiteY0" fmla="*/ 0 h 3507588"/>
              <a:gd name="connsiteX1" fmla="*/ 3413495 w 3453923"/>
              <a:gd name="connsiteY1" fmla="*/ 2123128 h 3507588"/>
              <a:gd name="connsiteX2" fmla="*/ 1944898 w 3453923"/>
              <a:gd name="connsiteY2" fmla="*/ 3432721 h 3507588"/>
              <a:gd name="connsiteX3" fmla="*/ 0 w 3453923"/>
              <a:gd name="connsiteY3" fmla="*/ 3313667 h 3507588"/>
            </a:gdLst>
            <a:ahLst/>
            <a:cxnLst>
              <a:cxn ang="0">
                <a:pos x="connsiteX0" y="connsiteY0"/>
              </a:cxn>
              <a:cxn ang="0">
                <a:pos x="connsiteX1" y="connsiteY1"/>
              </a:cxn>
              <a:cxn ang="0">
                <a:pos x="connsiteX2" y="connsiteY2"/>
              </a:cxn>
              <a:cxn ang="0">
                <a:pos x="connsiteX3" y="connsiteY3"/>
              </a:cxn>
            </a:cxnLst>
            <a:rect l="l" t="t" r="r" b="b"/>
            <a:pathLst>
              <a:path w="3453923" h="3507588">
                <a:moveTo>
                  <a:pt x="2897502" y="0"/>
                </a:moveTo>
                <a:cubicBezTo>
                  <a:pt x="3234882" y="775504"/>
                  <a:pt x="3572262" y="1551008"/>
                  <a:pt x="3413495" y="2123128"/>
                </a:cubicBezTo>
                <a:cubicBezTo>
                  <a:pt x="3254728" y="2695248"/>
                  <a:pt x="2513814" y="3234298"/>
                  <a:pt x="1944898" y="3432721"/>
                </a:cubicBezTo>
                <a:cubicBezTo>
                  <a:pt x="1375982" y="3631144"/>
                  <a:pt x="224920" y="3379808"/>
                  <a:pt x="0" y="3313667"/>
                </a:cubicBezTo>
              </a:path>
            </a:pathLst>
          </a:custGeom>
          <a:ln>
            <a:solidFill>
              <a:schemeClr val="tx1"/>
            </a:solidFill>
            <a:headEnd type="none"/>
            <a:tailEnd type="arrow"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TextBox 74"/>
          <p:cNvSpPr txBox="1"/>
          <p:nvPr/>
        </p:nvSpPr>
        <p:spPr>
          <a:xfrm>
            <a:off x="6602163" y="4922452"/>
            <a:ext cx="1460313" cy="461665"/>
          </a:xfrm>
          <a:prstGeom prst="rect">
            <a:avLst/>
          </a:prstGeom>
          <a:noFill/>
        </p:spPr>
        <p:txBody>
          <a:bodyPr wrap="square" rtlCol="0">
            <a:spAutoFit/>
          </a:bodyPr>
          <a:lstStyle/>
          <a:p>
            <a:r>
              <a:rPr lang="en-US" sz="2400" dirty="0" smtClean="0"/>
              <a:t>yes</a:t>
            </a:r>
          </a:p>
        </p:txBody>
      </p:sp>
      <p:sp>
        <p:nvSpPr>
          <p:cNvPr id="78" name="TextBox 77"/>
          <p:cNvSpPr txBox="1"/>
          <p:nvPr/>
        </p:nvSpPr>
        <p:spPr>
          <a:xfrm>
            <a:off x="7423104" y="2091149"/>
            <a:ext cx="1460313" cy="461665"/>
          </a:xfrm>
          <a:prstGeom prst="rect">
            <a:avLst/>
          </a:prstGeom>
          <a:noFill/>
        </p:spPr>
        <p:txBody>
          <a:bodyPr wrap="square" rtlCol="0">
            <a:spAutoFit/>
          </a:bodyPr>
          <a:lstStyle/>
          <a:p>
            <a:r>
              <a:rPr lang="en-US" sz="2400" dirty="0" smtClean="0"/>
              <a:t>no</a:t>
            </a:r>
          </a:p>
        </p:txBody>
      </p:sp>
    </p:spTree>
    <p:extLst>
      <p:ext uri="{BB962C8B-B14F-4D97-AF65-F5344CB8AC3E}">
        <p14:creationId xmlns:p14="http://schemas.microsoft.com/office/powerpoint/2010/main" val="14249488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animBg="1"/>
      <p:bldP spid="18" grpId="0" animBg="1"/>
      <p:bldP spid="24" grpId="0"/>
      <p:bldP spid="25" grpId="0"/>
      <p:bldP spid="26" grpId="0"/>
      <p:bldP spid="42" grpId="0"/>
      <p:bldP spid="55" grpId="0" animBg="1"/>
      <p:bldP spid="70" grpId="0"/>
      <p:bldP spid="72" grpId="0" animBg="1"/>
      <p:bldP spid="73" grpId="0" animBg="1"/>
      <p:bldP spid="74" grpId="0" animBg="1"/>
      <p:bldP spid="75" grpId="0"/>
      <p:bldP spid="7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71697" y="2930959"/>
            <a:ext cx="8631205" cy="145559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dk1"/>
              </a:solidFill>
            </a:endParaRPr>
          </a:p>
        </p:txBody>
      </p:sp>
      <p:sp>
        <p:nvSpPr>
          <p:cNvPr id="67" name="Content Placeholder 2"/>
          <p:cNvSpPr>
            <a:spLocks noGrp="1"/>
          </p:cNvSpPr>
          <p:nvPr>
            <p:ph idx="1"/>
          </p:nvPr>
        </p:nvSpPr>
        <p:spPr>
          <a:xfrm>
            <a:off x="294744" y="1135759"/>
            <a:ext cx="8670641" cy="5076800"/>
          </a:xfrm>
        </p:spPr>
        <p:txBody>
          <a:bodyPr>
            <a:normAutofit fontScale="92500"/>
          </a:bodyPr>
          <a:lstStyle/>
          <a:p>
            <a:pPr marL="514350" indent="-514350">
              <a:buFont typeface="Arial"/>
              <a:buAutoNum type="arabicPeriod"/>
            </a:pPr>
            <a:r>
              <a:rPr lang="en-US" sz="4000" dirty="0"/>
              <a:t>How do we design an architecture where the </a:t>
            </a:r>
            <a:r>
              <a:rPr lang="en-US" sz="4000" dirty="0" smtClean="0"/>
              <a:t>cloud gets </a:t>
            </a:r>
            <a:r>
              <a:rPr lang="en-US" sz="4000" dirty="0"/>
              <a:t>data from multiple cars?</a:t>
            </a:r>
          </a:p>
          <a:p>
            <a:pPr marL="0" indent="0">
              <a:buNone/>
            </a:pPr>
            <a:endParaRPr lang="en-US" sz="4000" dirty="0"/>
          </a:p>
          <a:p>
            <a:pPr marL="514350" indent="-514350">
              <a:buAutoNum type="arabicPeriod"/>
            </a:pPr>
            <a:r>
              <a:rPr lang="en-US" sz="4000" dirty="0" smtClean="0"/>
              <a:t>How do cars send sensor data over limited-bandwidth link?</a:t>
            </a:r>
          </a:p>
          <a:p>
            <a:pPr marL="0" indent="0">
              <a:buNone/>
            </a:pPr>
            <a:endParaRPr lang="en-US" sz="4000" dirty="0"/>
          </a:p>
          <a:p>
            <a:pPr marL="0" indent="0">
              <a:buNone/>
            </a:pPr>
            <a:r>
              <a:rPr lang="en-US" sz="4000" dirty="0" smtClean="0"/>
              <a:t>3. How do we deal with high packet loss 	inherent to these links?</a:t>
            </a:r>
          </a:p>
          <a:p>
            <a:endParaRPr lang="en-US" sz="4000" dirty="0"/>
          </a:p>
          <a:p>
            <a:endParaRPr lang="en-US" sz="4000" dirty="0" smtClean="0"/>
          </a:p>
          <a:p>
            <a:endParaRPr lang="en-US" sz="4000" dirty="0"/>
          </a:p>
          <a:p>
            <a:endParaRPr lang="en-US" sz="4000" dirty="0" smtClean="0"/>
          </a:p>
          <a:p>
            <a:endParaRPr lang="en-US" sz="4000" dirty="0"/>
          </a:p>
        </p:txBody>
      </p:sp>
    </p:spTree>
    <p:extLst>
      <p:ext uri="{BB962C8B-B14F-4D97-AF65-F5344CB8AC3E}">
        <p14:creationId xmlns:p14="http://schemas.microsoft.com/office/powerpoint/2010/main" val="385415617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272008" y="274638"/>
            <a:ext cx="8686800" cy="1143000"/>
          </a:xfrm>
        </p:spPr>
        <p:txBody>
          <a:bodyPr vert="horz" lIns="91440" tIns="45720" rIns="91440" bIns="45720" rtlCol="0" anchor="ctr">
            <a:normAutofit fontScale="90000"/>
          </a:bodyPr>
          <a:lstStyle/>
          <a:p>
            <a:r>
              <a:rPr lang="en-US" dirty="0" smtClean="0">
                <a:solidFill>
                  <a:schemeClr val="tx2"/>
                </a:solidFill>
              </a:rPr>
              <a:t>What is the data that sensors gather?</a:t>
            </a:r>
            <a:endParaRPr lang="en-US" dirty="0">
              <a:solidFill>
                <a:schemeClr val="tx2"/>
              </a:solidFill>
            </a:endParaRPr>
          </a:p>
        </p:txBody>
      </p:sp>
      <p:sp>
        <p:nvSpPr>
          <p:cNvPr id="32" name="Content Placeholder 2"/>
          <p:cNvSpPr txBox="1">
            <a:spLocks/>
          </p:cNvSpPr>
          <p:nvPr/>
        </p:nvSpPr>
        <p:spPr>
          <a:xfrm>
            <a:off x="359225" y="1493450"/>
            <a:ext cx="8432884" cy="4800600"/>
          </a:xfrm>
          <a:prstGeom prst="rect">
            <a:avLst/>
          </a:prstGeom>
        </p:spPr>
        <p:txBody>
          <a:bodyPr vert="horz" lIns="91440" tIns="45720" rIns="91440" bIns="45720" rtlCol="0">
            <a:normAutofit/>
          </a:bodyPr>
          <a:lstStyle>
            <a:defPPr>
              <a:defRPr lang="en-US"/>
            </a:defPPr>
            <a:lvl1pPr marL="342900" indent="-342900" defTabSz="457200">
              <a:spcBef>
                <a:spcPct val="20000"/>
              </a:spcBef>
              <a:buFont typeface="Arial"/>
              <a:buChar char="•"/>
              <a:defRPr sz="3200"/>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smtClean="0"/>
              <a:t>Sensor data helps cars find obstacle free paths to destination</a:t>
            </a:r>
            <a:endParaRPr lang="en-US" dirty="0"/>
          </a:p>
          <a:p>
            <a:r>
              <a:rPr lang="en-US" dirty="0" smtClean="0"/>
              <a:t>Tell cars which parts </a:t>
            </a:r>
            <a:r>
              <a:rPr lang="en-US" dirty="0"/>
              <a:t>of environment:</a:t>
            </a:r>
          </a:p>
          <a:p>
            <a:pPr lvl="1"/>
            <a:r>
              <a:rPr lang="en-US" dirty="0"/>
              <a:t>Are empty and safe to pass through</a:t>
            </a:r>
          </a:p>
          <a:p>
            <a:pPr lvl="1"/>
            <a:r>
              <a:rPr lang="en-US" dirty="0"/>
              <a:t>Are occupied and unsafe to pass through </a:t>
            </a:r>
          </a:p>
          <a:p>
            <a:pPr lvl="1"/>
            <a:endParaRPr lang="en-US" dirty="0"/>
          </a:p>
        </p:txBody>
      </p:sp>
      <p:grpSp>
        <p:nvGrpSpPr>
          <p:cNvPr id="8" name="Group 7"/>
          <p:cNvGrpSpPr/>
          <p:nvPr/>
        </p:nvGrpSpPr>
        <p:grpSpPr>
          <a:xfrm>
            <a:off x="2776559" y="4238706"/>
            <a:ext cx="3154112" cy="3056353"/>
            <a:chOff x="3405939" y="3901677"/>
            <a:chExt cx="2278395" cy="2412120"/>
          </a:xfrm>
        </p:grpSpPr>
        <p:grpSp>
          <p:nvGrpSpPr>
            <p:cNvPr id="9" name="Group 8"/>
            <p:cNvGrpSpPr/>
            <p:nvPr/>
          </p:nvGrpSpPr>
          <p:grpSpPr>
            <a:xfrm rot="21090177">
              <a:off x="3405939" y="4024629"/>
              <a:ext cx="2278395" cy="2289168"/>
              <a:chOff x="4571999" y="3760760"/>
              <a:chExt cx="4352855" cy="4304460"/>
            </a:xfrm>
            <a:scene3d>
              <a:camera prst="isometricOffAxis2Top"/>
              <a:lightRig rig="threePt" dir="t"/>
            </a:scene3d>
          </p:grpSpPr>
          <p:sp>
            <p:nvSpPr>
              <p:cNvPr id="16" name="Rectangle 15"/>
              <p:cNvSpPr/>
              <p:nvPr/>
            </p:nvSpPr>
            <p:spPr>
              <a:xfrm>
                <a:off x="6890490" y="3760760"/>
                <a:ext cx="1738870" cy="4166132"/>
              </a:xfrm>
              <a:prstGeom prst="rect">
                <a:avLst/>
              </a:prstGeom>
              <a:solidFill>
                <a:srgbClr val="7F7F7F"/>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z</a:t>
                </a:r>
                <a:endParaRPr lang="en-US" dirty="0"/>
              </a:p>
            </p:txBody>
          </p:sp>
          <p:sp>
            <p:nvSpPr>
              <p:cNvPr id="17" name="Rectangle 16"/>
              <p:cNvSpPr/>
              <p:nvPr/>
            </p:nvSpPr>
            <p:spPr>
              <a:xfrm rot="5400000">
                <a:off x="6193601" y="5333967"/>
                <a:ext cx="1109649" cy="4352854"/>
              </a:xfrm>
              <a:prstGeom prst="rect">
                <a:avLst/>
              </a:prstGeom>
              <a:solidFill>
                <a:srgbClr val="7F7F7F"/>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18" name="Straight Arrow Connector 17"/>
              <p:cNvCxnSpPr>
                <a:stCxn id="16" idx="0"/>
              </p:cNvCxnSpPr>
              <p:nvPr/>
            </p:nvCxnSpPr>
            <p:spPr>
              <a:xfrm>
                <a:off x="7759925" y="3760760"/>
                <a:ext cx="1" cy="430446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7" idx="0"/>
                <a:endCxn id="17" idx="2"/>
              </p:cNvCxnSpPr>
              <p:nvPr/>
            </p:nvCxnSpPr>
            <p:spPr>
              <a:xfrm flipH="1">
                <a:off x="4572000" y="7510396"/>
                <a:ext cx="4352854" cy="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20" name="Straight Arrow Connector 19"/>
              <p:cNvCxnSpPr/>
              <p:nvPr/>
            </p:nvCxnSpPr>
            <p:spPr>
              <a:xfrm flipH="1">
                <a:off x="6890491" y="5365603"/>
                <a:ext cx="1738871" cy="0"/>
              </a:xfrm>
              <a:prstGeom prst="straightConnector1">
                <a:avLst/>
              </a:prstGeom>
              <a:ln w="38100" cmpd="sng">
                <a:solidFill>
                  <a:schemeClr val="bg1">
                    <a:lumMod val="75000"/>
                  </a:schemeClr>
                </a:solidFill>
                <a:tailEnd type="none"/>
              </a:ln>
              <a:effectLst/>
            </p:spPr>
            <p:style>
              <a:lnRef idx="2">
                <a:schemeClr val="dk1"/>
              </a:lnRef>
              <a:fillRef idx="0">
                <a:schemeClr val="dk1"/>
              </a:fillRef>
              <a:effectRef idx="1">
                <a:schemeClr val="dk1"/>
              </a:effectRef>
              <a:fontRef idx="minor">
                <a:schemeClr val="tx1"/>
              </a:fontRef>
            </p:style>
          </p:cxnSp>
        </p:grpSp>
        <p:sp>
          <p:nvSpPr>
            <p:cNvPr id="11" name="Cube 10"/>
            <p:cNvSpPr/>
            <p:nvPr/>
          </p:nvSpPr>
          <p:spPr>
            <a:xfrm>
              <a:off x="3458296" y="3901677"/>
              <a:ext cx="1296252" cy="1392685"/>
            </a:xfrm>
            <a:prstGeom prst="cube">
              <a:avLst>
                <a:gd name="adj" fmla="val 27437"/>
              </a:avLst>
            </a:prstGeom>
            <a:solidFill>
              <a:schemeClr val="bg2">
                <a:lumMod val="90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13" name="Straight Connector 12"/>
            <p:cNvCxnSpPr/>
            <p:nvPr/>
          </p:nvCxnSpPr>
          <p:spPr>
            <a:xfrm>
              <a:off x="4761811" y="5070917"/>
              <a:ext cx="82296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backgroundRemoval t="10000" b="90000" l="5667" r="97167"/>
                      </a14:imgEffect>
                    </a14:imgLayer>
                  </a14:imgProps>
                </a:ext>
              </a:extLst>
            </a:blip>
            <a:stretch>
              <a:fillRect/>
            </a:stretch>
          </p:blipFill>
          <p:spPr>
            <a:xfrm rot="21022772">
              <a:off x="4760141" y="4536819"/>
              <a:ext cx="575448" cy="772732"/>
            </a:xfrm>
            <a:prstGeom prst="rect">
              <a:avLst/>
            </a:prstGeom>
          </p:spPr>
        </p:pic>
        <p:cxnSp>
          <p:nvCxnSpPr>
            <p:cNvPr id="15" name="Straight Connector 14"/>
            <p:cNvCxnSpPr/>
            <p:nvPr/>
          </p:nvCxnSpPr>
          <p:spPr>
            <a:xfrm>
              <a:off x="4433959" y="5359946"/>
              <a:ext cx="82296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21" name="Cube 20"/>
          <p:cNvSpPr/>
          <p:nvPr/>
        </p:nvSpPr>
        <p:spPr>
          <a:xfrm>
            <a:off x="2516591" y="5464759"/>
            <a:ext cx="1683115" cy="971144"/>
          </a:xfrm>
          <a:prstGeom prst="cube">
            <a:avLst/>
          </a:prstGeom>
          <a:solidFill>
            <a:schemeClr val="accent3">
              <a:alpha val="50000"/>
            </a:schemeClr>
          </a:solidFill>
          <a:ln>
            <a:solidFill>
              <a:schemeClr val="bg1">
                <a:lumMod val="50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7" name="Straight Connector 6"/>
          <p:cNvCxnSpPr/>
          <p:nvPr/>
        </p:nvCxnSpPr>
        <p:spPr>
          <a:xfrm flipH="1">
            <a:off x="4400924" y="5795369"/>
            <a:ext cx="421864" cy="337553"/>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flipH="1">
            <a:off x="2323270" y="6132922"/>
            <a:ext cx="2077654" cy="0"/>
          </a:xfrm>
          <a:prstGeom prst="line">
            <a:avLst/>
          </a:prstGeom>
          <a:ln>
            <a:prstDash val="dash"/>
            <a:headEnd type="none"/>
            <a:tailEnd type="arrow"/>
          </a:ln>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H="1">
            <a:off x="4453963" y="6132922"/>
            <a:ext cx="1193130" cy="0"/>
          </a:xfrm>
          <a:prstGeom prst="line">
            <a:avLst/>
          </a:prstGeom>
          <a:ln>
            <a:prstDash val="dash"/>
            <a:headEnd type="arrow"/>
            <a:tailEnd type="none"/>
          </a:ln>
        </p:spPr>
        <p:style>
          <a:lnRef idx="2">
            <a:schemeClr val="dk1"/>
          </a:lnRef>
          <a:fillRef idx="0">
            <a:schemeClr val="dk1"/>
          </a:fillRef>
          <a:effectRef idx="1">
            <a:schemeClr val="dk1"/>
          </a:effectRef>
          <a:fontRef idx="minor">
            <a:schemeClr val="tx1"/>
          </a:fontRef>
        </p:style>
      </p:cxnSp>
      <p:sp>
        <p:nvSpPr>
          <p:cNvPr id="44" name="Cube 43"/>
          <p:cNvSpPr/>
          <p:nvPr/>
        </p:nvSpPr>
        <p:spPr>
          <a:xfrm>
            <a:off x="5739623" y="5562190"/>
            <a:ext cx="1631572" cy="882323"/>
          </a:xfrm>
          <a:prstGeom prst="cube">
            <a:avLst>
              <a:gd name="adj" fmla="val 27437"/>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7" name="TextBox 46"/>
          <p:cNvSpPr txBox="1"/>
          <p:nvPr/>
        </p:nvSpPr>
        <p:spPr>
          <a:xfrm>
            <a:off x="5500609" y="5875899"/>
            <a:ext cx="354183" cy="461665"/>
          </a:xfrm>
          <a:prstGeom prst="rect">
            <a:avLst/>
          </a:prstGeom>
          <a:noFill/>
        </p:spPr>
        <p:txBody>
          <a:bodyPr wrap="none" rtlCol="0">
            <a:spAutoFit/>
          </a:bodyPr>
          <a:lstStyle/>
          <a:p>
            <a:r>
              <a:rPr lang="en-US" sz="2400" b="1" dirty="0" smtClean="0">
                <a:solidFill>
                  <a:srgbClr val="FF0000"/>
                </a:solidFill>
              </a:rPr>
              <a:t>X</a:t>
            </a:r>
            <a:endParaRPr lang="en-US" sz="2400" b="1" dirty="0">
              <a:solidFill>
                <a:srgbClr val="FF0000"/>
              </a:solidFill>
            </a:endParaRPr>
          </a:p>
        </p:txBody>
      </p:sp>
    </p:spTree>
    <p:extLst>
      <p:ext uri="{BB962C8B-B14F-4D97-AF65-F5344CB8AC3E}">
        <p14:creationId xmlns:p14="http://schemas.microsoft.com/office/powerpoint/2010/main" val="4406791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xEl>
                                              <p:pRg st="3" end="3"/>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44" grpId="0" animBg="1"/>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272008" y="274638"/>
            <a:ext cx="8686800" cy="1143000"/>
          </a:xfrm>
        </p:spPr>
        <p:txBody>
          <a:bodyPr vert="horz" lIns="91440" tIns="45720" rIns="91440" bIns="45720" rtlCol="0" anchor="ctr">
            <a:normAutofit fontScale="90000"/>
          </a:bodyPr>
          <a:lstStyle/>
          <a:p>
            <a:r>
              <a:rPr lang="en-US" dirty="0">
                <a:solidFill>
                  <a:schemeClr val="tx2"/>
                </a:solidFill>
              </a:rPr>
              <a:t>What is the data that sensors gather?</a:t>
            </a:r>
          </a:p>
        </p:txBody>
      </p:sp>
      <p:sp>
        <p:nvSpPr>
          <p:cNvPr id="32" name="Content Placeholder 2"/>
          <p:cNvSpPr txBox="1">
            <a:spLocks/>
          </p:cNvSpPr>
          <p:nvPr/>
        </p:nvSpPr>
        <p:spPr>
          <a:xfrm>
            <a:off x="359224" y="1493450"/>
            <a:ext cx="8599583" cy="4800600"/>
          </a:xfrm>
          <a:prstGeom prst="rect">
            <a:avLst/>
          </a:prstGeom>
        </p:spPr>
        <p:txBody>
          <a:bodyPr vert="horz" lIns="91440" tIns="45720" rIns="91440" bIns="45720" rtlCol="0">
            <a:normAutofit/>
          </a:bodyPr>
          <a:lstStyle>
            <a:defPPr>
              <a:defRPr lang="en-US"/>
            </a:defPPr>
            <a:lvl1pPr marL="342900" indent="-342900" defTabSz="457200">
              <a:spcBef>
                <a:spcPct val="20000"/>
              </a:spcBef>
              <a:buFont typeface="Arial"/>
              <a:buChar char="•"/>
              <a:defRPr sz="3200"/>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smtClean="0"/>
              <a:t>Divide environment recursively into 8 cubes</a:t>
            </a:r>
          </a:p>
        </p:txBody>
      </p:sp>
      <p:grpSp>
        <p:nvGrpSpPr>
          <p:cNvPr id="14" name="Group 13"/>
          <p:cNvGrpSpPr/>
          <p:nvPr/>
        </p:nvGrpSpPr>
        <p:grpSpPr>
          <a:xfrm>
            <a:off x="3084001" y="4870525"/>
            <a:ext cx="1803400" cy="1606550"/>
            <a:chOff x="4866567" y="3985150"/>
            <a:chExt cx="2965450" cy="2568575"/>
          </a:xfrm>
          <a:effectLst/>
        </p:grpSpPr>
        <p:sp>
          <p:nvSpPr>
            <p:cNvPr id="15" name="Cube 14"/>
            <p:cNvSpPr>
              <a:spLocks noChangeAspect="1"/>
            </p:cNvSpPr>
            <p:nvPr/>
          </p:nvSpPr>
          <p:spPr>
            <a:xfrm>
              <a:off x="6346117" y="4947175"/>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6" name="Cube 15"/>
            <p:cNvSpPr>
              <a:spLocks noChangeAspect="1"/>
            </p:cNvSpPr>
            <p:nvPr/>
          </p:nvSpPr>
          <p:spPr>
            <a:xfrm>
              <a:off x="5184067" y="39851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7" name="Cube 16"/>
            <p:cNvSpPr>
              <a:spLocks noChangeAspect="1"/>
            </p:cNvSpPr>
            <p:nvPr/>
          </p:nvSpPr>
          <p:spPr>
            <a:xfrm>
              <a:off x="6346117" y="39851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8" name="Cube 17"/>
            <p:cNvSpPr>
              <a:spLocks noChangeAspect="1"/>
            </p:cNvSpPr>
            <p:nvPr/>
          </p:nvSpPr>
          <p:spPr>
            <a:xfrm>
              <a:off x="4866567" y="52678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9" name="Cube 18"/>
            <p:cNvSpPr>
              <a:spLocks noChangeAspect="1"/>
            </p:cNvSpPr>
            <p:nvPr/>
          </p:nvSpPr>
          <p:spPr>
            <a:xfrm>
              <a:off x="6028617" y="52678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0" name="Cube 19"/>
            <p:cNvSpPr>
              <a:spLocks noChangeAspect="1"/>
            </p:cNvSpPr>
            <p:nvPr/>
          </p:nvSpPr>
          <p:spPr>
            <a:xfrm>
              <a:off x="4866567" y="4305825"/>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1" name="Cube 20"/>
            <p:cNvSpPr>
              <a:spLocks noChangeAspect="1"/>
            </p:cNvSpPr>
            <p:nvPr/>
          </p:nvSpPr>
          <p:spPr>
            <a:xfrm>
              <a:off x="6034149" y="4293672"/>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sp>
        <p:nvSpPr>
          <p:cNvPr id="30" name="TextBox 29"/>
          <p:cNvSpPr txBox="1"/>
          <p:nvPr/>
        </p:nvSpPr>
        <p:spPr>
          <a:xfrm>
            <a:off x="2263476" y="5545260"/>
            <a:ext cx="636863" cy="646331"/>
          </a:xfrm>
          <a:prstGeom prst="rect">
            <a:avLst/>
          </a:prstGeom>
          <a:noFill/>
          <a:effectLst/>
        </p:spPr>
        <p:txBody>
          <a:bodyPr wrap="none" rtlCol="0">
            <a:spAutoFit/>
          </a:bodyPr>
          <a:lstStyle/>
          <a:p>
            <a:r>
              <a:rPr lang="en-US" sz="3600" dirty="0" smtClean="0">
                <a:sym typeface="Wingdings"/>
              </a:rPr>
              <a:t> </a:t>
            </a:r>
            <a:endParaRPr lang="en-US" sz="3600" dirty="0"/>
          </a:p>
        </p:txBody>
      </p:sp>
      <p:sp>
        <p:nvSpPr>
          <p:cNvPr id="24" name="Cube 23"/>
          <p:cNvSpPr>
            <a:spLocks/>
          </p:cNvSpPr>
          <p:nvPr/>
        </p:nvSpPr>
        <p:spPr>
          <a:xfrm>
            <a:off x="291854" y="4905191"/>
            <a:ext cx="1810512" cy="1609344"/>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6" name="TextBox 45"/>
          <p:cNvSpPr txBox="1"/>
          <p:nvPr/>
        </p:nvSpPr>
        <p:spPr>
          <a:xfrm>
            <a:off x="4995320" y="5496097"/>
            <a:ext cx="636863" cy="646331"/>
          </a:xfrm>
          <a:prstGeom prst="rect">
            <a:avLst/>
          </a:prstGeom>
          <a:noFill/>
          <a:effectLst/>
        </p:spPr>
        <p:txBody>
          <a:bodyPr wrap="none" rtlCol="0">
            <a:spAutoFit/>
          </a:bodyPr>
          <a:lstStyle/>
          <a:p>
            <a:r>
              <a:rPr lang="en-US" sz="3600" dirty="0" smtClean="0">
                <a:sym typeface="Wingdings"/>
              </a:rPr>
              <a:t> </a:t>
            </a:r>
            <a:endParaRPr lang="en-US" sz="3600" dirty="0"/>
          </a:p>
        </p:txBody>
      </p:sp>
      <p:grpSp>
        <p:nvGrpSpPr>
          <p:cNvPr id="117" name="Group 116"/>
          <p:cNvGrpSpPr/>
          <p:nvPr/>
        </p:nvGrpSpPr>
        <p:grpSpPr>
          <a:xfrm>
            <a:off x="5993853" y="4824448"/>
            <a:ext cx="1618240" cy="1401939"/>
            <a:chOff x="4129680" y="2680314"/>
            <a:chExt cx="1618240" cy="1401939"/>
          </a:xfrm>
        </p:grpSpPr>
        <p:grpSp>
          <p:nvGrpSpPr>
            <p:cNvPr id="118" name="Group 117"/>
            <p:cNvGrpSpPr/>
            <p:nvPr/>
          </p:nvGrpSpPr>
          <p:grpSpPr>
            <a:xfrm>
              <a:off x="4136026" y="3275312"/>
              <a:ext cx="1611894" cy="806941"/>
              <a:chOff x="4136026" y="3275312"/>
              <a:chExt cx="1611894" cy="806941"/>
            </a:xfrm>
          </p:grpSpPr>
          <p:grpSp>
            <p:nvGrpSpPr>
              <p:cNvPr id="136" name="Group 135"/>
              <p:cNvGrpSpPr>
                <a:grpSpLocks noChangeAspect="1"/>
              </p:cNvGrpSpPr>
              <p:nvPr/>
            </p:nvGrpSpPr>
            <p:grpSpPr>
              <a:xfrm>
                <a:off x="4136026" y="3275810"/>
                <a:ext cx="905256" cy="806443"/>
                <a:chOff x="4866567" y="3985150"/>
                <a:chExt cx="2965450" cy="2568575"/>
              </a:xfrm>
              <a:effectLst/>
            </p:grpSpPr>
            <p:sp>
              <p:nvSpPr>
                <p:cNvPr id="145" name="Cube 144"/>
                <p:cNvSpPr>
                  <a:spLocks noChangeAspect="1"/>
                </p:cNvSpPr>
                <p:nvPr/>
              </p:nvSpPr>
              <p:spPr>
                <a:xfrm>
                  <a:off x="6346117" y="4947175"/>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46" name="Cube 145"/>
                <p:cNvSpPr>
                  <a:spLocks noChangeAspect="1"/>
                </p:cNvSpPr>
                <p:nvPr/>
              </p:nvSpPr>
              <p:spPr>
                <a:xfrm>
                  <a:off x="5184067" y="39851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47" name="Cube 146"/>
                <p:cNvSpPr>
                  <a:spLocks noChangeAspect="1"/>
                </p:cNvSpPr>
                <p:nvPr/>
              </p:nvSpPr>
              <p:spPr>
                <a:xfrm>
                  <a:off x="6346117" y="39851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48" name="Cube 147"/>
                <p:cNvSpPr>
                  <a:spLocks noChangeAspect="1"/>
                </p:cNvSpPr>
                <p:nvPr/>
              </p:nvSpPr>
              <p:spPr>
                <a:xfrm>
                  <a:off x="4866567" y="52678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49" name="Cube 148"/>
                <p:cNvSpPr>
                  <a:spLocks noChangeAspect="1"/>
                </p:cNvSpPr>
                <p:nvPr/>
              </p:nvSpPr>
              <p:spPr>
                <a:xfrm>
                  <a:off x="6028617" y="52678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50" name="Cube 149"/>
                <p:cNvSpPr>
                  <a:spLocks noChangeAspect="1"/>
                </p:cNvSpPr>
                <p:nvPr/>
              </p:nvSpPr>
              <p:spPr>
                <a:xfrm>
                  <a:off x="4866567" y="4305825"/>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51" name="Cube 150"/>
                <p:cNvSpPr>
                  <a:spLocks noChangeAspect="1"/>
                </p:cNvSpPr>
                <p:nvPr/>
              </p:nvSpPr>
              <p:spPr>
                <a:xfrm>
                  <a:off x="6034149" y="4293672"/>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nvGrpSpPr>
              <p:cNvPr id="137" name="Group 136"/>
              <p:cNvGrpSpPr>
                <a:grpSpLocks noChangeAspect="1"/>
              </p:cNvGrpSpPr>
              <p:nvPr/>
            </p:nvGrpSpPr>
            <p:grpSpPr>
              <a:xfrm>
                <a:off x="4842664" y="3275312"/>
                <a:ext cx="905256" cy="806443"/>
                <a:chOff x="4866567" y="3985150"/>
                <a:chExt cx="2965450" cy="2568575"/>
              </a:xfrm>
              <a:effectLst/>
            </p:grpSpPr>
            <p:sp>
              <p:nvSpPr>
                <p:cNvPr id="138" name="Cube 137"/>
                <p:cNvSpPr>
                  <a:spLocks noChangeAspect="1"/>
                </p:cNvSpPr>
                <p:nvPr/>
              </p:nvSpPr>
              <p:spPr>
                <a:xfrm>
                  <a:off x="6346117" y="4947175"/>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39" name="Cube 138"/>
                <p:cNvSpPr>
                  <a:spLocks noChangeAspect="1"/>
                </p:cNvSpPr>
                <p:nvPr/>
              </p:nvSpPr>
              <p:spPr>
                <a:xfrm>
                  <a:off x="5184067" y="39851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40" name="Cube 139"/>
                <p:cNvSpPr>
                  <a:spLocks noChangeAspect="1"/>
                </p:cNvSpPr>
                <p:nvPr/>
              </p:nvSpPr>
              <p:spPr>
                <a:xfrm>
                  <a:off x="6346117" y="39851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41" name="Cube 140"/>
                <p:cNvSpPr>
                  <a:spLocks noChangeAspect="1"/>
                </p:cNvSpPr>
                <p:nvPr/>
              </p:nvSpPr>
              <p:spPr>
                <a:xfrm>
                  <a:off x="4866567" y="52678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42" name="Cube 141"/>
                <p:cNvSpPr>
                  <a:spLocks noChangeAspect="1"/>
                </p:cNvSpPr>
                <p:nvPr/>
              </p:nvSpPr>
              <p:spPr>
                <a:xfrm>
                  <a:off x="6028617" y="52678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43" name="Cube 142"/>
                <p:cNvSpPr>
                  <a:spLocks noChangeAspect="1"/>
                </p:cNvSpPr>
                <p:nvPr/>
              </p:nvSpPr>
              <p:spPr>
                <a:xfrm>
                  <a:off x="4866567" y="4305825"/>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44" name="Cube 143"/>
                <p:cNvSpPr>
                  <a:spLocks noChangeAspect="1"/>
                </p:cNvSpPr>
                <p:nvPr/>
              </p:nvSpPr>
              <p:spPr>
                <a:xfrm>
                  <a:off x="6034149" y="4293672"/>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grpSp>
          <p:nvGrpSpPr>
            <p:cNvPr id="119" name="Group 118"/>
            <p:cNvGrpSpPr/>
            <p:nvPr/>
          </p:nvGrpSpPr>
          <p:grpSpPr>
            <a:xfrm>
              <a:off x="4129680" y="2680314"/>
              <a:ext cx="1611894" cy="806941"/>
              <a:chOff x="4136026" y="3275312"/>
              <a:chExt cx="1611894" cy="806941"/>
            </a:xfrm>
          </p:grpSpPr>
          <p:grpSp>
            <p:nvGrpSpPr>
              <p:cNvPr id="120" name="Group 119"/>
              <p:cNvGrpSpPr>
                <a:grpSpLocks noChangeAspect="1"/>
              </p:cNvGrpSpPr>
              <p:nvPr/>
            </p:nvGrpSpPr>
            <p:grpSpPr>
              <a:xfrm>
                <a:off x="4136026" y="3275810"/>
                <a:ext cx="905256" cy="806443"/>
                <a:chOff x="4866567" y="3985150"/>
                <a:chExt cx="2965450" cy="2568575"/>
              </a:xfrm>
              <a:effectLst/>
            </p:grpSpPr>
            <p:sp>
              <p:nvSpPr>
                <p:cNvPr id="129" name="Cube 128"/>
                <p:cNvSpPr>
                  <a:spLocks noChangeAspect="1"/>
                </p:cNvSpPr>
                <p:nvPr/>
              </p:nvSpPr>
              <p:spPr>
                <a:xfrm>
                  <a:off x="6346117" y="4947175"/>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30" name="Cube 129"/>
                <p:cNvSpPr>
                  <a:spLocks noChangeAspect="1"/>
                </p:cNvSpPr>
                <p:nvPr/>
              </p:nvSpPr>
              <p:spPr>
                <a:xfrm>
                  <a:off x="5184067" y="39851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31" name="Cube 130"/>
                <p:cNvSpPr>
                  <a:spLocks noChangeAspect="1"/>
                </p:cNvSpPr>
                <p:nvPr/>
              </p:nvSpPr>
              <p:spPr>
                <a:xfrm>
                  <a:off x="6346117" y="39851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32" name="Cube 131"/>
                <p:cNvSpPr>
                  <a:spLocks noChangeAspect="1"/>
                </p:cNvSpPr>
                <p:nvPr/>
              </p:nvSpPr>
              <p:spPr>
                <a:xfrm>
                  <a:off x="4866567" y="52678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3" name="Cube 132"/>
                <p:cNvSpPr>
                  <a:spLocks noChangeAspect="1"/>
                </p:cNvSpPr>
                <p:nvPr/>
              </p:nvSpPr>
              <p:spPr>
                <a:xfrm>
                  <a:off x="6028617" y="52678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4" name="Cube 133"/>
                <p:cNvSpPr>
                  <a:spLocks noChangeAspect="1"/>
                </p:cNvSpPr>
                <p:nvPr/>
              </p:nvSpPr>
              <p:spPr>
                <a:xfrm>
                  <a:off x="4866567" y="4305825"/>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35" name="Cube 134"/>
                <p:cNvSpPr>
                  <a:spLocks noChangeAspect="1"/>
                </p:cNvSpPr>
                <p:nvPr/>
              </p:nvSpPr>
              <p:spPr>
                <a:xfrm>
                  <a:off x="6034149" y="4293672"/>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nvGrpSpPr>
              <p:cNvPr id="121" name="Group 120"/>
              <p:cNvGrpSpPr>
                <a:grpSpLocks noChangeAspect="1"/>
              </p:cNvGrpSpPr>
              <p:nvPr/>
            </p:nvGrpSpPr>
            <p:grpSpPr>
              <a:xfrm>
                <a:off x="4842664" y="3275312"/>
                <a:ext cx="905256" cy="806443"/>
                <a:chOff x="4866567" y="3985150"/>
                <a:chExt cx="2965450" cy="2568575"/>
              </a:xfrm>
              <a:effectLst/>
            </p:grpSpPr>
            <p:sp>
              <p:nvSpPr>
                <p:cNvPr id="122" name="Cube 121"/>
                <p:cNvSpPr>
                  <a:spLocks noChangeAspect="1"/>
                </p:cNvSpPr>
                <p:nvPr/>
              </p:nvSpPr>
              <p:spPr>
                <a:xfrm>
                  <a:off x="6346117" y="4947175"/>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23" name="Cube 122"/>
                <p:cNvSpPr>
                  <a:spLocks noChangeAspect="1"/>
                </p:cNvSpPr>
                <p:nvPr/>
              </p:nvSpPr>
              <p:spPr>
                <a:xfrm>
                  <a:off x="5184067" y="39851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24" name="Cube 123"/>
                <p:cNvSpPr>
                  <a:spLocks noChangeAspect="1"/>
                </p:cNvSpPr>
                <p:nvPr/>
              </p:nvSpPr>
              <p:spPr>
                <a:xfrm>
                  <a:off x="6346117" y="39851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25" name="Cube 124"/>
                <p:cNvSpPr>
                  <a:spLocks noChangeAspect="1"/>
                </p:cNvSpPr>
                <p:nvPr/>
              </p:nvSpPr>
              <p:spPr>
                <a:xfrm>
                  <a:off x="4866567" y="52678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26" name="Cube 125"/>
                <p:cNvSpPr>
                  <a:spLocks noChangeAspect="1"/>
                </p:cNvSpPr>
                <p:nvPr/>
              </p:nvSpPr>
              <p:spPr>
                <a:xfrm>
                  <a:off x="6028617" y="52678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27" name="Cube 126"/>
                <p:cNvSpPr>
                  <a:spLocks noChangeAspect="1"/>
                </p:cNvSpPr>
                <p:nvPr/>
              </p:nvSpPr>
              <p:spPr>
                <a:xfrm>
                  <a:off x="4866567" y="4305825"/>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28" name="Cube 127"/>
                <p:cNvSpPr>
                  <a:spLocks noChangeAspect="1"/>
                </p:cNvSpPr>
                <p:nvPr/>
              </p:nvSpPr>
              <p:spPr>
                <a:xfrm>
                  <a:off x="6034149" y="4293672"/>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grpSp>
      <p:grpSp>
        <p:nvGrpSpPr>
          <p:cNvPr id="152" name="Group 151"/>
          <p:cNvGrpSpPr/>
          <p:nvPr/>
        </p:nvGrpSpPr>
        <p:grpSpPr>
          <a:xfrm>
            <a:off x="5797076" y="5020518"/>
            <a:ext cx="1618240" cy="1401939"/>
            <a:chOff x="4129680" y="2680314"/>
            <a:chExt cx="1618240" cy="1401939"/>
          </a:xfrm>
        </p:grpSpPr>
        <p:grpSp>
          <p:nvGrpSpPr>
            <p:cNvPr id="153" name="Group 152"/>
            <p:cNvGrpSpPr/>
            <p:nvPr/>
          </p:nvGrpSpPr>
          <p:grpSpPr>
            <a:xfrm>
              <a:off x="4136026" y="3275312"/>
              <a:ext cx="1611894" cy="806941"/>
              <a:chOff x="4136026" y="3275312"/>
              <a:chExt cx="1611894" cy="806941"/>
            </a:xfrm>
          </p:grpSpPr>
          <p:grpSp>
            <p:nvGrpSpPr>
              <p:cNvPr id="171" name="Group 170"/>
              <p:cNvGrpSpPr>
                <a:grpSpLocks noChangeAspect="1"/>
              </p:cNvGrpSpPr>
              <p:nvPr/>
            </p:nvGrpSpPr>
            <p:grpSpPr>
              <a:xfrm>
                <a:off x="4136026" y="3275810"/>
                <a:ext cx="905256" cy="806443"/>
                <a:chOff x="4866567" y="3985150"/>
                <a:chExt cx="2965450" cy="2568575"/>
              </a:xfrm>
              <a:effectLst/>
            </p:grpSpPr>
            <p:sp>
              <p:nvSpPr>
                <p:cNvPr id="180" name="Cube 179"/>
                <p:cNvSpPr>
                  <a:spLocks noChangeAspect="1"/>
                </p:cNvSpPr>
                <p:nvPr/>
              </p:nvSpPr>
              <p:spPr>
                <a:xfrm>
                  <a:off x="6346117" y="4947175"/>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81" name="Cube 180"/>
                <p:cNvSpPr>
                  <a:spLocks noChangeAspect="1"/>
                </p:cNvSpPr>
                <p:nvPr/>
              </p:nvSpPr>
              <p:spPr>
                <a:xfrm>
                  <a:off x="5184067" y="39851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82" name="Cube 181"/>
                <p:cNvSpPr>
                  <a:spLocks noChangeAspect="1"/>
                </p:cNvSpPr>
                <p:nvPr/>
              </p:nvSpPr>
              <p:spPr>
                <a:xfrm>
                  <a:off x="6346117" y="39851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83" name="Cube 182"/>
                <p:cNvSpPr>
                  <a:spLocks noChangeAspect="1"/>
                </p:cNvSpPr>
                <p:nvPr/>
              </p:nvSpPr>
              <p:spPr>
                <a:xfrm>
                  <a:off x="4866567" y="52678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84" name="Cube 183"/>
                <p:cNvSpPr>
                  <a:spLocks noChangeAspect="1"/>
                </p:cNvSpPr>
                <p:nvPr/>
              </p:nvSpPr>
              <p:spPr>
                <a:xfrm>
                  <a:off x="6028617" y="52678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85" name="Cube 184"/>
                <p:cNvSpPr>
                  <a:spLocks noChangeAspect="1"/>
                </p:cNvSpPr>
                <p:nvPr/>
              </p:nvSpPr>
              <p:spPr>
                <a:xfrm>
                  <a:off x="4866567" y="4305825"/>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86" name="Cube 185"/>
                <p:cNvSpPr>
                  <a:spLocks noChangeAspect="1"/>
                </p:cNvSpPr>
                <p:nvPr/>
              </p:nvSpPr>
              <p:spPr>
                <a:xfrm>
                  <a:off x="6034149" y="4293672"/>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nvGrpSpPr>
              <p:cNvPr id="172" name="Group 171"/>
              <p:cNvGrpSpPr>
                <a:grpSpLocks noChangeAspect="1"/>
              </p:cNvGrpSpPr>
              <p:nvPr/>
            </p:nvGrpSpPr>
            <p:grpSpPr>
              <a:xfrm>
                <a:off x="4842664" y="3275312"/>
                <a:ext cx="905256" cy="806443"/>
                <a:chOff x="4866567" y="3985150"/>
                <a:chExt cx="2965450" cy="2568575"/>
              </a:xfrm>
              <a:effectLst/>
            </p:grpSpPr>
            <p:sp>
              <p:nvSpPr>
                <p:cNvPr id="173" name="Cube 172"/>
                <p:cNvSpPr>
                  <a:spLocks noChangeAspect="1"/>
                </p:cNvSpPr>
                <p:nvPr/>
              </p:nvSpPr>
              <p:spPr>
                <a:xfrm>
                  <a:off x="6346117" y="4947175"/>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74" name="Cube 173"/>
                <p:cNvSpPr>
                  <a:spLocks noChangeAspect="1"/>
                </p:cNvSpPr>
                <p:nvPr/>
              </p:nvSpPr>
              <p:spPr>
                <a:xfrm>
                  <a:off x="5184067" y="39851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75" name="Cube 174"/>
                <p:cNvSpPr>
                  <a:spLocks noChangeAspect="1"/>
                </p:cNvSpPr>
                <p:nvPr/>
              </p:nvSpPr>
              <p:spPr>
                <a:xfrm>
                  <a:off x="6346117" y="39851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76" name="Cube 175"/>
                <p:cNvSpPr>
                  <a:spLocks noChangeAspect="1"/>
                </p:cNvSpPr>
                <p:nvPr/>
              </p:nvSpPr>
              <p:spPr>
                <a:xfrm>
                  <a:off x="4866567" y="52678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77" name="Cube 176"/>
                <p:cNvSpPr>
                  <a:spLocks noChangeAspect="1"/>
                </p:cNvSpPr>
                <p:nvPr/>
              </p:nvSpPr>
              <p:spPr>
                <a:xfrm>
                  <a:off x="6028617" y="52678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78" name="Cube 177"/>
                <p:cNvSpPr>
                  <a:spLocks noChangeAspect="1"/>
                </p:cNvSpPr>
                <p:nvPr/>
              </p:nvSpPr>
              <p:spPr>
                <a:xfrm>
                  <a:off x="4866567" y="4305825"/>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79" name="Cube 178"/>
                <p:cNvSpPr>
                  <a:spLocks noChangeAspect="1"/>
                </p:cNvSpPr>
                <p:nvPr/>
              </p:nvSpPr>
              <p:spPr>
                <a:xfrm>
                  <a:off x="6034149" y="4293672"/>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grpSp>
          <p:nvGrpSpPr>
            <p:cNvPr id="154" name="Group 153"/>
            <p:cNvGrpSpPr/>
            <p:nvPr/>
          </p:nvGrpSpPr>
          <p:grpSpPr>
            <a:xfrm>
              <a:off x="4129680" y="2680314"/>
              <a:ext cx="1611894" cy="806941"/>
              <a:chOff x="4136026" y="3275312"/>
              <a:chExt cx="1611894" cy="806941"/>
            </a:xfrm>
          </p:grpSpPr>
          <p:grpSp>
            <p:nvGrpSpPr>
              <p:cNvPr id="155" name="Group 154"/>
              <p:cNvGrpSpPr>
                <a:grpSpLocks noChangeAspect="1"/>
              </p:cNvGrpSpPr>
              <p:nvPr/>
            </p:nvGrpSpPr>
            <p:grpSpPr>
              <a:xfrm>
                <a:off x="4136026" y="3275810"/>
                <a:ext cx="905256" cy="806443"/>
                <a:chOff x="4866567" y="3985150"/>
                <a:chExt cx="2965450" cy="2568575"/>
              </a:xfrm>
              <a:effectLst/>
            </p:grpSpPr>
            <p:sp>
              <p:nvSpPr>
                <p:cNvPr id="164" name="Cube 163"/>
                <p:cNvSpPr>
                  <a:spLocks noChangeAspect="1"/>
                </p:cNvSpPr>
                <p:nvPr/>
              </p:nvSpPr>
              <p:spPr>
                <a:xfrm>
                  <a:off x="6346117" y="4947175"/>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65" name="Cube 164"/>
                <p:cNvSpPr>
                  <a:spLocks noChangeAspect="1"/>
                </p:cNvSpPr>
                <p:nvPr/>
              </p:nvSpPr>
              <p:spPr>
                <a:xfrm>
                  <a:off x="5184067" y="39851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66" name="Cube 165"/>
                <p:cNvSpPr>
                  <a:spLocks noChangeAspect="1"/>
                </p:cNvSpPr>
                <p:nvPr/>
              </p:nvSpPr>
              <p:spPr>
                <a:xfrm>
                  <a:off x="6346117" y="39851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67" name="Cube 166"/>
                <p:cNvSpPr>
                  <a:spLocks noChangeAspect="1"/>
                </p:cNvSpPr>
                <p:nvPr/>
              </p:nvSpPr>
              <p:spPr>
                <a:xfrm>
                  <a:off x="4866567" y="52678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68" name="Cube 167"/>
                <p:cNvSpPr>
                  <a:spLocks noChangeAspect="1"/>
                </p:cNvSpPr>
                <p:nvPr/>
              </p:nvSpPr>
              <p:spPr>
                <a:xfrm>
                  <a:off x="6028617" y="52678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69" name="Cube 168"/>
                <p:cNvSpPr>
                  <a:spLocks noChangeAspect="1"/>
                </p:cNvSpPr>
                <p:nvPr/>
              </p:nvSpPr>
              <p:spPr>
                <a:xfrm>
                  <a:off x="4866567" y="4305825"/>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70" name="Cube 169"/>
                <p:cNvSpPr>
                  <a:spLocks noChangeAspect="1"/>
                </p:cNvSpPr>
                <p:nvPr/>
              </p:nvSpPr>
              <p:spPr>
                <a:xfrm>
                  <a:off x="6034149" y="4293672"/>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nvGrpSpPr>
              <p:cNvPr id="156" name="Group 155"/>
              <p:cNvGrpSpPr>
                <a:grpSpLocks noChangeAspect="1"/>
              </p:cNvGrpSpPr>
              <p:nvPr/>
            </p:nvGrpSpPr>
            <p:grpSpPr>
              <a:xfrm>
                <a:off x="4842664" y="3275312"/>
                <a:ext cx="905256" cy="806443"/>
                <a:chOff x="4866567" y="3985150"/>
                <a:chExt cx="2965450" cy="2568575"/>
              </a:xfrm>
              <a:effectLst/>
            </p:grpSpPr>
            <p:sp>
              <p:nvSpPr>
                <p:cNvPr id="157" name="Cube 156"/>
                <p:cNvSpPr>
                  <a:spLocks noChangeAspect="1"/>
                </p:cNvSpPr>
                <p:nvPr/>
              </p:nvSpPr>
              <p:spPr>
                <a:xfrm>
                  <a:off x="6346117" y="4947175"/>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58" name="Cube 157"/>
                <p:cNvSpPr>
                  <a:spLocks noChangeAspect="1"/>
                </p:cNvSpPr>
                <p:nvPr/>
              </p:nvSpPr>
              <p:spPr>
                <a:xfrm>
                  <a:off x="5184067" y="39851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59" name="Cube 158"/>
                <p:cNvSpPr>
                  <a:spLocks noChangeAspect="1"/>
                </p:cNvSpPr>
                <p:nvPr/>
              </p:nvSpPr>
              <p:spPr>
                <a:xfrm>
                  <a:off x="6346117" y="39851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t>0</a:t>
                  </a:r>
                </a:p>
              </p:txBody>
            </p:sp>
            <p:sp>
              <p:nvSpPr>
                <p:cNvPr id="160" name="Cube 159"/>
                <p:cNvSpPr>
                  <a:spLocks noChangeAspect="1"/>
                </p:cNvSpPr>
                <p:nvPr/>
              </p:nvSpPr>
              <p:spPr>
                <a:xfrm>
                  <a:off x="4866567" y="52678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61" name="Cube 160"/>
                <p:cNvSpPr>
                  <a:spLocks noChangeAspect="1"/>
                </p:cNvSpPr>
                <p:nvPr/>
              </p:nvSpPr>
              <p:spPr>
                <a:xfrm>
                  <a:off x="6028617" y="5267850"/>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62" name="Cube 161"/>
                <p:cNvSpPr>
                  <a:spLocks noChangeAspect="1"/>
                </p:cNvSpPr>
                <p:nvPr/>
              </p:nvSpPr>
              <p:spPr>
                <a:xfrm>
                  <a:off x="4866567" y="4305825"/>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63" name="Cube 162"/>
                <p:cNvSpPr>
                  <a:spLocks noChangeAspect="1"/>
                </p:cNvSpPr>
                <p:nvPr/>
              </p:nvSpPr>
              <p:spPr>
                <a:xfrm>
                  <a:off x="6034149" y="4293672"/>
                  <a:ext cx="1485900" cy="1285875"/>
                </a:xfrm>
                <a:prstGeom prst="cub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grpSp>
      <p:sp>
        <p:nvSpPr>
          <p:cNvPr id="187" name="TextBox 186"/>
          <p:cNvSpPr txBox="1"/>
          <p:nvPr/>
        </p:nvSpPr>
        <p:spPr>
          <a:xfrm>
            <a:off x="8053136" y="5503795"/>
            <a:ext cx="1090864" cy="646331"/>
          </a:xfrm>
          <a:prstGeom prst="rect">
            <a:avLst/>
          </a:prstGeom>
          <a:noFill/>
          <a:effectLst/>
        </p:spPr>
        <p:txBody>
          <a:bodyPr wrap="none" rtlCol="0">
            <a:spAutoFit/>
          </a:bodyPr>
          <a:lstStyle/>
          <a:p>
            <a:r>
              <a:rPr lang="en-US" sz="3600" dirty="0" smtClean="0">
                <a:sym typeface="Wingdings"/>
              </a:rPr>
              <a:t> … </a:t>
            </a:r>
            <a:endParaRPr lang="en-US" sz="3600" dirty="0"/>
          </a:p>
        </p:txBody>
      </p:sp>
    </p:spTree>
    <p:extLst>
      <p:ext uri="{BB962C8B-B14F-4D97-AF65-F5344CB8AC3E}">
        <p14:creationId xmlns:p14="http://schemas.microsoft.com/office/powerpoint/2010/main" val="98390932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272008" y="274638"/>
            <a:ext cx="8686800" cy="1143000"/>
          </a:xfrm>
        </p:spPr>
        <p:txBody>
          <a:bodyPr vert="horz" lIns="91440" tIns="45720" rIns="91440" bIns="45720" rtlCol="0" anchor="ctr">
            <a:normAutofit fontScale="90000"/>
          </a:bodyPr>
          <a:lstStyle/>
          <a:p>
            <a:r>
              <a:rPr lang="en-US" dirty="0">
                <a:solidFill>
                  <a:schemeClr val="tx2"/>
                </a:solidFill>
              </a:rPr>
              <a:t>What is the data that sensors gather?</a:t>
            </a:r>
          </a:p>
        </p:txBody>
      </p:sp>
      <p:sp>
        <p:nvSpPr>
          <p:cNvPr id="32" name="Content Placeholder 2"/>
          <p:cNvSpPr txBox="1">
            <a:spLocks/>
          </p:cNvSpPr>
          <p:nvPr/>
        </p:nvSpPr>
        <p:spPr>
          <a:xfrm>
            <a:off x="359224" y="1493450"/>
            <a:ext cx="8599583" cy="4800600"/>
          </a:xfrm>
          <a:prstGeom prst="rect">
            <a:avLst/>
          </a:prstGeom>
        </p:spPr>
        <p:txBody>
          <a:bodyPr vert="horz" lIns="91440" tIns="45720" rIns="91440" bIns="45720" rtlCol="0">
            <a:normAutofit/>
          </a:bodyPr>
          <a:lstStyle>
            <a:defPPr>
              <a:defRPr lang="en-US"/>
            </a:defPPr>
            <a:lvl1pPr marL="342900" indent="-342900" defTabSz="457200">
              <a:spcBef>
                <a:spcPct val="20000"/>
              </a:spcBef>
              <a:buFont typeface="Arial"/>
              <a:buChar char="•"/>
              <a:defRPr sz="3200"/>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smtClean="0"/>
              <a:t>Divide environment recursively into 8 cubes</a:t>
            </a:r>
          </a:p>
          <a:p>
            <a:r>
              <a:rPr lang="en-US" dirty="0" smtClean="0"/>
              <a:t>Each </a:t>
            </a:r>
            <a:r>
              <a:rPr lang="en-US" dirty="0"/>
              <a:t>cube has one </a:t>
            </a:r>
            <a:r>
              <a:rPr lang="en-US" dirty="0" smtClean="0"/>
              <a:t>bit: Empty (</a:t>
            </a:r>
            <a:r>
              <a:rPr lang="en-US" dirty="0" smtClean="0">
                <a:solidFill>
                  <a:schemeClr val="accent3">
                    <a:lumMod val="75000"/>
                  </a:schemeClr>
                </a:solidFill>
              </a:rPr>
              <a:t>0</a:t>
            </a:r>
            <a:r>
              <a:rPr lang="en-US" dirty="0" smtClean="0">
                <a:solidFill>
                  <a:srgbClr val="000000"/>
                </a:solidFill>
              </a:rPr>
              <a:t>) or </a:t>
            </a:r>
            <a:r>
              <a:rPr lang="en-US" dirty="0" smtClean="0"/>
              <a:t>Occupied</a:t>
            </a:r>
            <a:r>
              <a:rPr lang="en-US" dirty="0">
                <a:sym typeface="Wingdings"/>
              </a:rPr>
              <a:t> </a:t>
            </a:r>
            <a:r>
              <a:rPr lang="en-US" dirty="0" smtClean="0">
                <a:sym typeface="Wingdings"/>
              </a:rPr>
              <a:t>(</a:t>
            </a:r>
            <a:r>
              <a:rPr lang="en-US" dirty="0" smtClean="0">
                <a:solidFill>
                  <a:schemeClr val="accent2"/>
                </a:solidFill>
              </a:rPr>
              <a:t>1</a:t>
            </a:r>
            <a:r>
              <a:rPr lang="en-US" dirty="0" smtClean="0">
                <a:solidFill>
                  <a:srgbClr val="000000"/>
                </a:solidFill>
              </a:rPr>
              <a:t>)</a:t>
            </a:r>
          </a:p>
          <a:p>
            <a:r>
              <a:rPr lang="en-US" dirty="0" smtClean="0">
                <a:solidFill>
                  <a:srgbClr val="000000"/>
                </a:solidFill>
              </a:rPr>
              <a:t>If cube is empty </a:t>
            </a:r>
          </a:p>
          <a:p>
            <a:pPr lvl="1">
              <a:buFont typeface="Wingdings" charset="0"/>
              <a:buChar char="à"/>
            </a:pPr>
            <a:r>
              <a:rPr lang="en-US" dirty="0" smtClean="0">
                <a:solidFill>
                  <a:srgbClr val="000000"/>
                </a:solidFill>
              </a:rPr>
              <a:t>all cubes inside are empty</a:t>
            </a:r>
          </a:p>
          <a:p>
            <a:pPr marL="0" indent="0">
              <a:buNone/>
            </a:pPr>
            <a:endParaRPr lang="en-US" dirty="0"/>
          </a:p>
        </p:txBody>
      </p:sp>
      <p:grpSp>
        <p:nvGrpSpPr>
          <p:cNvPr id="14" name="Group 13"/>
          <p:cNvGrpSpPr/>
          <p:nvPr/>
        </p:nvGrpSpPr>
        <p:grpSpPr>
          <a:xfrm>
            <a:off x="3082070" y="4879779"/>
            <a:ext cx="1803400" cy="1606550"/>
            <a:chOff x="4866567" y="3985150"/>
            <a:chExt cx="2965450" cy="2568575"/>
          </a:xfrm>
        </p:grpSpPr>
        <p:sp>
          <p:nvSpPr>
            <p:cNvPr id="15" name="Cube 14"/>
            <p:cNvSpPr>
              <a:spLocks noChangeAspect="1"/>
            </p:cNvSpPr>
            <p:nvPr/>
          </p:nvSpPr>
          <p:spPr>
            <a:xfrm>
              <a:off x="6346117"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0</a:t>
              </a:r>
              <a:endParaRPr lang="en-US" dirty="0"/>
            </a:p>
          </p:txBody>
        </p:sp>
        <p:sp>
          <p:nvSpPr>
            <p:cNvPr id="16" name="Cube 15"/>
            <p:cNvSpPr>
              <a:spLocks noChangeAspect="1"/>
            </p:cNvSpPr>
            <p:nvPr/>
          </p:nvSpPr>
          <p:spPr>
            <a:xfrm>
              <a:off x="5184067"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0</a:t>
              </a:r>
              <a:endParaRPr lang="en-US" dirty="0"/>
            </a:p>
          </p:txBody>
        </p:sp>
        <p:sp>
          <p:nvSpPr>
            <p:cNvPr id="17" name="Cube 16"/>
            <p:cNvSpPr>
              <a:spLocks noChangeAspect="1"/>
            </p:cNvSpPr>
            <p:nvPr/>
          </p:nvSpPr>
          <p:spPr>
            <a:xfrm>
              <a:off x="6346117"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0</a:t>
              </a:r>
              <a:endParaRPr lang="en-US" dirty="0"/>
            </a:p>
          </p:txBody>
        </p:sp>
        <p:sp>
          <p:nvSpPr>
            <p:cNvPr id="18" name="Cube 17"/>
            <p:cNvSpPr>
              <a:spLocks noChangeAspect="1"/>
            </p:cNvSpPr>
            <p:nvPr/>
          </p:nvSpPr>
          <p:spPr>
            <a:xfrm>
              <a:off x="4866567"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0</a:t>
              </a:r>
              <a:endParaRPr lang="en-US" dirty="0"/>
            </a:p>
          </p:txBody>
        </p:sp>
        <p:sp>
          <p:nvSpPr>
            <p:cNvPr id="19" name="Cube 18"/>
            <p:cNvSpPr>
              <a:spLocks noChangeAspect="1"/>
            </p:cNvSpPr>
            <p:nvPr/>
          </p:nvSpPr>
          <p:spPr>
            <a:xfrm>
              <a:off x="6028617"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0</a:t>
              </a:r>
              <a:endParaRPr lang="en-US" dirty="0"/>
            </a:p>
          </p:txBody>
        </p:sp>
        <p:sp>
          <p:nvSpPr>
            <p:cNvPr id="20" name="Cube 19"/>
            <p:cNvSpPr>
              <a:spLocks noChangeAspect="1"/>
            </p:cNvSpPr>
            <p:nvPr/>
          </p:nvSpPr>
          <p:spPr>
            <a:xfrm>
              <a:off x="4866567" y="430582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0</a:t>
              </a:r>
              <a:endParaRPr lang="en-US" dirty="0"/>
            </a:p>
          </p:txBody>
        </p:sp>
        <p:sp>
          <p:nvSpPr>
            <p:cNvPr id="21" name="Cube 20"/>
            <p:cNvSpPr>
              <a:spLocks noChangeAspect="1"/>
            </p:cNvSpPr>
            <p:nvPr/>
          </p:nvSpPr>
          <p:spPr>
            <a:xfrm>
              <a:off x="6034149" y="4293672"/>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0</a:t>
              </a:r>
              <a:endParaRPr lang="en-US" dirty="0"/>
            </a:p>
          </p:txBody>
        </p:sp>
      </p:grpSp>
      <p:sp>
        <p:nvSpPr>
          <p:cNvPr id="22" name="Cube 21"/>
          <p:cNvSpPr>
            <a:spLocks/>
          </p:cNvSpPr>
          <p:nvPr/>
        </p:nvSpPr>
        <p:spPr>
          <a:xfrm>
            <a:off x="280883" y="4905191"/>
            <a:ext cx="1810512" cy="1609344"/>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0</a:t>
            </a:r>
            <a:endParaRPr lang="en-US" dirty="0"/>
          </a:p>
        </p:txBody>
      </p:sp>
      <p:sp>
        <p:nvSpPr>
          <p:cNvPr id="34" name="TextBox 33"/>
          <p:cNvSpPr txBox="1"/>
          <p:nvPr/>
        </p:nvSpPr>
        <p:spPr>
          <a:xfrm>
            <a:off x="2263476" y="5545260"/>
            <a:ext cx="636863" cy="646331"/>
          </a:xfrm>
          <a:prstGeom prst="rect">
            <a:avLst/>
          </a:prstGeom>
          <a:noFill/>
          <a:effectLst/>
        </p:spPr>
        <p:txBody>
          <a:bodyPr wrap="none" rtlCol="0">
            <a:spAutoFit/>
          </a:bodyPr>
          <a:lstStyle/>
          <a:p>
            <a:r>
              <a:rPr lang="en-US" sz="3600" dirty="0" smtClean="0">
                <a:sym typeface="Wingdings"/>
              </a:rPr>
              <a:t> </a:t>
            </a:r>
            <a:endParaRPr lang="en-US" sz="3600" dirty="0"/>
          </a:p>
        </p:txBody>
      </p:sp>
    </p:spTree>
    <p:extLst>
      <p:ext uri="{BB962C8B-B14F-4D97-AF65-F5344CB8AC3E}">
        <p14:creationId xmlns:p14="http://schemas.microsoft.com/office/powerpoint/2010/main" val="31086824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272008" y="274638"/>
            <a:ext cx="8686800" cy="1143000"/>
          </a:xfrm>
        </p:spPr>
        <p:txBody>
          <a:bodyPr vert="horz" lIns="91440" tIns="45720" rIns="91440" bIns="45720" rtlCol="0" anchor="ctr">
            <a:normAutofit fontScale="90000"/>
          </a:bodyPr>
          <a:lstStyle/>
          <a:p>
            <a:r>
              <a:rPr lang="en-US" dirty="0" smtClean="0">
                <a:solidFill>
                  <a:schemeClr val="tx2"/>
                </a:solidFill>
              </a:rPr>
              <a:t>What Info does Autonomous Car Need?</a:t>
            </a:r>
            <a:endParaRPr lang="en-US" dirty="0">
              <a:solidFill>
                <a:schemeClr val="tx2"/>
              </a:solidFill>
            </a:endParaRPr>
          </a:p>
        </p:txBody>
      </p:sp>
      <p:sp>
        <p:nvSpPr>
          <p:cNvPr id="32" name="Content Placeholder 2"/>
          <p:cNvSpPr txBox="1">
            <a:spLocks/>
          </p:cNvSpPr>
          <p:nvPr/>
        </p:nvSpPr>
        <p:spPr>
          <a:xfrm>
            <a:off x="359224" y="1493450"/>
            <a:ext cx="8599583" cy="4800600"/>
          </a:xfrm>
          <a:prstGeom prst="rect">
            <a:avLst/>
          </a:prstGeom>
        </p:spPr>
        <p:txBody>
          <a:bodyPr vert="horz" lIns="91440" tIns="45720" rIns="91440" bIns="45720" rtlCol="0">
            <a:normAutofit/>
          </a:bodyPr>
          <a:lstStyle>
            <a:defPPr>
              <a:defRPr lang="en-US"/>
            </a:defPPr>
            <a:lvl1pPr marL="342900" indent="-342900" defTabSz="457200">
              <a:spcBef>
                <a:spcPct val="20000"/>
              </a:spcBef>
              <a:buFont typeface="Arial"/>
              <a:buChar char="•"/>
              <a:defRPr sz="3200"/>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t>Each cube has one </a:t>
            </a:r>
            <a:r>
              <a:rPr lang="en-US" dirty="0" smtClean="0"/>
              <a:t>bit: Empty (</a:t>
            </a:r>
            <a:r>
              <a:rPr lang="en-US" dirty="0" smtClean="0">
                <a:solidFill>
                  <a:schemeClr val="accent3">
                    <a:lumMod val="75000"/>
                  </a:schemeClr>
                </a:solidFill>
              </a:rPr>
              <a:t>0</a:t>
            </a:r>
            <a:r>
              <a:rPr lang="en-US" dirty="0" smtClean="0">
                <a:solidFill>
                  <a:srgbClr val="000000"/>
                </a:solidFill>
              </a:rPr>
              <a:t>) or </a:t>
            </a:r>
            <a:r>
              <a:rPr lang="en-US" dirty="0" smtClean="0"/>
              <a:t>Occupied</a:t>
            </a:r>
            <a:r>
              <a:rPr lang="en-US" dirty="0">
                <a:sym typeface="Wingdings"/>
              </a:rPr>
              <a:t> </a:t>
            </a:r>
            <a:r>
              <a:rPr lang="en-US" dirty="0" smtClean="0">
                <a:sym typeface="Wingdings"/>
              </a:rPr>
              <a:t>(</a:t>
            </a:r>
            <a:r>
              <a:rPr lang="en-US" dirty="0" smtClean="0">
                <a:solidFill>
                  <a:schemeClr val="accent2"/>
                </a:solidFill>
              </a:rPr>
              <a:t>1</a:t>
            </a:r>
            <a:r>
              <a:rPr lang="en-US" dirty="0" smtClean="0">
                <a:solidFill>
                  <a:srgbClr val="000000"/>
                </a:solidFill>
              </a:rPr>
              <a:t>)</a:t>
            </a:r>
          </a:p>
          <a:p>
            <a:r>
              <a:rPr lang="en-US" dirty="0" smtClean="0">
                <a:solidFill>
                  <a:srgbClr val="000000"/>
                </a:solidFill>
              </a:rPr>
              <a:t>If cube is empty </a:t>
            </a:r>
          </a:p>
          <a:p>
            <a:pPr marL="457200" lvl="1" indent="0">
              <a:buNone/>
            </a:pPr>
            <a:r>
              <a:rPr lang="en-US" dirty="0" smtClean="0">
                <a:solidFill>
                  <a:srgbClr val="000000"/>
                </a:solidFill>
                <a:sym typeface="Wingdings"/>
              </a:rPr>
              <a:t></a:t>
            </a:r>
            <a:r>
              <a:rPr lang="en-US" dirty="0" smtClean="0">
                <a:solidFill>
                  <a:srgbClr val="000000"/>
                </a:solidFill>
              </a:rPr>
              <a:t> all cubes inside are empty</a:t>
            </a:r>
          </a:p>
          <a:p>
            <a:r>
              <a:rPr lang="en-US" dirty="0" smtClean="0">
                <a:solidFill>
                  <a:srgbClr val="000000"/>
                </a:solidFill>
              </a:rPr>
              <a:t>If cube is occupied </a:t>
            </a:r>
          </a:p>
          <a:p>
            <a:pPr marL="457200" lvl="1" indent="0">
              <a:buNone/>
            </a:pPr>
            <a:r>
              <a:rPr lang="en-US" dirty="0" smtClean="0">
                <a:solidFill>
                  <a:srgbClr val="000000"/>
                </a:solidFill>
                <a:sym typeface="Wingdings"/>
              </a:rPr>
              <a:t></a:t>
            </a:r>
            <a:r>
              <a:rPr lang="en-US" dirty="0" smtClean="0">
                <a:solidFill>
                  <a:srgbClr val="000000"/>
                </a:solidFill>
              </a:rPr>
              <a:t> at least one cube inside is occupied</a:t>
            </a:r>
            <a:endParaRPr lang="en-US" dirty="0" smtClean="0"/>
          </a:p>
          <a:p>
            <a:endParaRPr lang="en-US" dirty="0"/>
          </a:p>
          <a:p>
            <a:pPr marL="457200" lvl="1" indent="0">
              <a:buNone/>
            </a:pPr>
            <a:endParaRPr lang="en-US" dirty="0"/>
          </a:p>
        </p:txBody>
      </p:sp>
      <p:grpSp>
        <p:nvGrpSpPr>
          <p:cNvPr id="2" name="Group 1"/>
          <p:cNvGrpSpPr/>
          <p:nvPr/>
        </p:nvGrpSpPr>
        <p:grpSpPr>
          <a:xfrm>
            <a:off x="3084001" y="4868301"/>
            <a:ext cx="1803400" cy="1606550"/>
            <a:chOff x="4866567" y="3985150"/>
            <a:chExt cx="2965450" cy="2568575"/>
          </a:xfrm>
        </p:grpSpPr>
        <p:sp>
          <p:nvSpPr>
            <p:cNvPr id="23" name="Cube 22"/>
            <p:cNvSpPr>
              <a:spLocks noChangeAspect="1"/>
            </p:cNvSpPr>
            <p:nvPr/>
          </p:nvSpPr>
          <p:spPr>
            <a:xfrm>
              <a:off x="6346117"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Cube 23"/>
            <p:cNvSpPr>
              <a:spLocks noChangeAspect="1"/>
            </p:cNvSpPr>
            <p:nvPr/>
          </p:nvSpPr>
          <p:spPr>
            <a:xfrm>
              <a:off x="5184067"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Cube 24"/>
            <p:cNvSpPr>
              <a:spLocks noChangeAspect="1"/>
            </p:cNvSpPr>
            <p:nvPr/>
          </p:nvSpPr>
          <p:spPr>
            <a:xfrm>
              <a:off x="6346117"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Cube 25"/>
            <p:cNvSpPr>
              <a:spLocks noChangeAspect="1"/>
            </p:cNvSpPr>
            <p:nvPr/>
          </p:nvSpPr>
          <p:spPr>
            <a:xfrm>
              <a:off x="4866567"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0</a:t>
              </a:r>
              <a:endParaRPr lang="en-US" dirty="0"/>
            </a:p>
          </p:txBody>
        </p:sp>
        <p:sp>
          <p:nvSpPr>
            <p:cNvPr id="27" name="Cube 26"/>
            <p:cNvSpPr>
              <a:spLocks noChangeAspect="1"/>
            </p:cNvSpPr>
            <p:nvPr/>
          </p:nvSpPr>
          <p:spPr>
            <a:xfrm>
              <a:off x="6028617" y="5267850"/>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1</a:t>
              </a:r>
              <a:endParaRPr lang="en-US" dirty="0"/>
            </a:p>
          </p:txBody>
        </p:sp>
        <p:sp>
          <p:nvSpPr>
            <p:cNvPr id="28" name="Cube 27"/>
            <p:cNvSpPr>
              <a:spLocks noChangeAspect="1"/>
            </p:cNvSpPr>
            <p:nvPr/>
          </p:nvSpPr>
          <p:spPr>
            <a:xfrm>
              <a:off x="4866567" y="430582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0</a:t>
              </a:r>
              <a:endParaRPr lang="en-US" dirty="0"/>
            </a:p>
          </p:txBody>
        </p:sp>
        <p:sp>
          <p:nvSpPr>
            <p:cNvPr id="29" name="Cube 28"/>
            <p:cNvSpPr>
              <a:spLocks noChangeAspect="1"/>
            </p:cNvSpPr>
            <p:nvPr/>
          </p:nvSpPr>
          <p:spPr>
            <a:xfrm>
              <a:off x="6034149" y="4293672"/>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0</a:t>
              </a:r>
              <a:endParaRPr lang="en-US" dirty="0"/>
            </a:p>
          </p:txBody>
        </p:sp>
      </p:grpSp>
      <p:sp>
        <p:nvSpPr>
          <p:cNvPr id="34" name="Cube 33"/>
          <p:cNvSpPr>
            <a:spLocks/>
          </p:cNvSpPr>
          <p:nvPr/>
        </p:nvSpPr>
        <p:spPr>
          <a:xfrm>
            <a:off x="272771" y="4905191"/>
            <a:ext cx="1810512" cy="1609344"/>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1</a:t>
            </a:r>
            <a:endParaRPr lang="en-US" dirty="0"/>
          </a:p>
        </p:txBody>
      </p:sp>
      <p:sp>
        <p:nvSpPr>
          <p:cNvPr id="30" name="TextBox 29"/>
          <p:cNvSpPr txBox="1"/>
          <p:nvPr/>
        </p:nvSpPr>
        <p:spPr>
          <a:xfrm>
            <a:off x="2263476" y="5545260"/>
            <a:ext cx="636863" cy="646331"/>
          </a:xfrm>
          <a:prstGeom prst="rect">
            <a:avLst/>
          </a:prstGeom>
          <a:noFill/>
          <a:effectLst/>
        </p:spPr>
        <p:txBody>
          <a:bodyPr wrap="none" rtlCol="0">
            <a:spAutoFit/>
          </a:bodyPr>
          <a:lstStyle/>
          <a:p>
            <a:r>
              <a:rPr lang="en-US" sz="3600" dirty="0" smtClean="0">
                <a:sym typeface="Wingdings"/>
              </a:rPr>
              <a:t> </a:t>
            </a:r>
            <a:endParaRPr lang="en-US" sz="3600" dirty="0"/>
          </a:p>
        </p:txBody>
      </p:sp>
    </p:spTree>
    <p:extLst>
      <p:ext uri="{BB962C8B-B14F-4D97-AF65-F5344CB8AC3E}">
        <p14:creationId xmlns:p14="http://schemas.microsoft.com/office/powerpoint/2010/main" val="14502322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272008" y="274638"/>
            <a:ext cx="8686800" cy="1143000"/>
          </a:xfrm>
        </p:spPr>
        <p:txBody>
          <a:bodyPr vert="horz" lIns="91440" tIns="45720" rIns="91440" bIns="45720" rtlCol="0" anchor="ctr">
            <a:normAutofit/>
          </a:bodyPr>
          <a:lstStyle/>
          <a:p>
            <a:r>
              <a:rPr lang="en-US" dirty="0" smtClean="0">
                <a:solidFill>
                  <a:schemeClr val="tx2"/>
                </a:solidFill>
              </a:rPr>
              <a:t>Compactly Representing Data</a:t>
            </a:r>
            <a:endParaRPr lang="en-US" dirty="0">
              <a:solidFill>
                <a:schemeClr val="tx2"/>
              </a:solidFill>
            </a:endParaRPr>
          </a:p>
        </p:txBody>
      </p:sp>
      <p:sp>
        <p:nvSpPr>
          <p:cNvPr id="32" name="Content Placeholder 2"/>
          <p:cNvSpPr txBox="1">
            <a:spLocks/>
          </p:cNvSpPr>
          <p:nvPr/>
        </p:nvSpPr>
        <p:spPr>
          <a:xfrm>
            <a:off x="359224" y="1493450"/>
            <a:ext cx="8599583" cy="4800600"/>
          </a:xfrm>
          <a:prstGeom prst="rect">
            <a:avLst/>
          </a:prstGeom>
        </p:spPr>
        <p:txBody>
          <a:bodyPr vert="horz" lIns="91440" tIns="45720" rIns="91440" bIns="45720" rtlCol="0">
            <a:normAutofit/>
          </a:bodyPr>
          <a:lstStyle>
            <a:defPPr>
              <a:defRPr lang="en-US"/>
            </a:defPPr>
            <a:lvl1pPr marL="342900" indent="-342900" defTabSz="457200">
              <a:spcBef>
                <a:spcPct val="20000"/>
              </a:spcBef>
              <a:buFont typeface="Arial"/>
              <a:buChar char="•"/>
              <a:defRPr sz="3200"/>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smtClean="0"/>
              <a:t>Level 1 has 8 bits where </a:t>
            </a:r>
            <a:r>
              <a:rPr lang="en-US" dirty="0">
                <a:solidFill>
                  <a:schemeClr val="accent3">
                    <a:lumMod val="75000"/>
                  </a:schemeClr>
                </a:solidFill>
              </a:rPr>
              <a:t>0</a:t>
            </a:r>
            <a:r>
              <a:rPr lang="en-US" dirty="0" smtClean="0"/>
              <a:t>-empty, </a:t>
            </a:r>
            <a:r>
              <a:rPr lang="en-US" dirty="0">
                <a:solidFill>
                  <a:schemeClr val="accent2"/>
                </a:solidFill>
              </a:rPr>
              <a:t>1</a:t>
            </a:r>
            <a:r>
              <a:rPr lang="en-US" dirty="0" smtClean="0"/>
              <a:t>-occupied</a:t>
            </a:r>
          </a:p>
        </p:txBody>
      </p:sp>
      <p:grpSp>
        <p:nvGrpSpPr>
          <p:cNvPr id="134" name="Group 133"/>
          <p:cNvGrpSpPr/>
          <p:nvPr/>
        </p:nvGrpSpPr>
        <p:grpSpPr>
          <a:xfrm>
            <a:off x="679899" y="3563863"/>
            <a:ext cx="2965450" cy="2568575"/>
            <a:chOff x="992254" y="3985150"/>
            <a:chExt cx="2965450" cy="2568575"/>
          </a:xfrm>
        </p:grpSpPr>
        <p:sp>
          <p:nvSpPr>
            <p:cNvPr id="30" name="Cube 29"/>
            <p:cNvSpPr/>
            <p:nvPr/>
          </p:nvSpPr>
          <p:spPr>
            <a:xfrm>
              <a:off x="2471804"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3" name="Cube 32"/>
            <p:cNvSpPr/>
            <p:nvPr/>
          </p:nvSpPr>
          <p:spPr>
            <a:xfrm>
              <a:off x="130975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5" name="Cube 34"/>
            <p:cNvSpPr/>
            <p:nvPr/>
          </p:nvSpPr>
          <p:spPr>
            <a:xfrm>
              <a:off x="247180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9" name="Cube 38"/>
            <p:cNvSpPr/>
            <p:nvPr/>
          </p:nvSpPr>
          <p:spPr>
            <a:xfrm>
              <a:off x="99225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5" name="Cube 44"/>
            <p:cNvSpPr/>
            <p:nvPr/>
          </p:nvSpPr>
          <p:spPr>
            <a:xfrm>
              <a:off x="215430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6" name="Cube 45"/>
            <p:cNvSpPr/>
            <p:nvPr/>
          </p:nvSpPr>
          <p:spPr>
            <a:xfrm>
              <a:off x="992254" y="430582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48" name="Oval 47"/>
          <p:cNvSpPr/>
          <p:nvPr/>
        </p:nvSpPr>
        <p:spPr>
          <a:xfrm>
            <a:off x="6273745" y="3400718"/>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cxnSp>
        <p:nvCxnSpPr>
          <p:cNvPr id="57" name="Straight Arrow Connector 56"/>
          <p:cNvCxnSpPr>
            <a:stCxn id="48" idx="3"/>
            <a:endCxn id="117" idx="0"/>
          </p:cNvCxnSpPr>
          <p:nvPr/>
        </p:nvCxnSpPr>
        <p:spPr>
          <a:xfrm flipH="1">
            <a:off x="4997467" y="3686569"/>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8" name="Straight Arrow Connector 57"/>
          <p:cNvCxnSpPr>
            <a:stCxn id="48" idx="3"/>
            <a:endCxn id="118" idx="0"/>
          </p:cNvCxnSpPr>
          <p:nvPr/>
        </p:nvCxnSpPr>
        <p:spPr>
          <a:xfrm flipH="1">
            <a:off x="5464760" y="3686569"/>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9" name="Straight Arrow Connector 58"/>
          <p:cNvCxnSpPr>
            <a:stCxn id="48" idx="3"/>
            <a:endCxn id="119" idx="0"/>
          </p:cNvCxnSpPr>
          <p:nvPr/>
        </p:nvCxnSpPr>
        <p:spPr>
          <a:xfrm flipH="1">
            <a:off x="5930465" y="3686569"/>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stCxn id="48" idx="5"/>
            <a:endCxn id="124" idx="0"/>
          </p:cNvCxnSpPr>
          <p:nvPr/>
        </p:nvCxnSpPr>
        <p:spPr>
          <a:xfrm>
            <a:off x="6612247" y="3686569"/>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stCxn id="48" idx="4"/>
            <a:endCxn id="120" idx="0"/>
          </p:cNvCxnSpPr>
          <p:nvPr/>
        </p:nvCxnSpPr>
        <p:spPr>
          <a:xfrm flipH="1">
            <a:off x="6389978" y="3735614"/>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2" name="Straight Arrow Connector 61"/>
          <p:cNvCxnSpPr>
            <a:stCxn id="48" idx="4"/>
            <a:endCxn id="121" idx="0"/>
          </p:cNvCxnSpPr>
          <p:nvPr/>
        </p:nvCxnSpPr>
        <p:spPr>
          <a:xfrm>
            <a:off x="6472035" y="3735614"/>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3" name="Straight Arrow Connector 62"/>
          <p:cNvCxnSpPr>
            <a:stCxn id="48" idx="5"/>
            <a:endCxn id="122" idx="1"/>
          </p:cNvCxnSpPr>
          <p:nvPr/>
        </p:nvCxnSpPr>
        <p:spPr>
          <a:xfrm>
            <a:off x="6612247" y="3686569"/>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4" name="Straight Arrow Connector 63"/>
          <p:cNvCxnSpPr>
            <a:stCxn id="48" idx="5"/>
            <a:endCxn id="123" idx="0"/>
          </p:cNvCxnSpPr>
          <p:nvPr/>
        </p:nvCxnSpPr>
        <p:spPr>
          <a:xfrm>
            <a:off x="6612247" y="3686569"/>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7" name="Oval 116"/>
          <p:cNvSpPr/>
          <p:nvPr/>
        </p:nvSpPr>
        <p:spPr>
          <a:xfrm>
            <a:off x="4799176" y="426268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Oval 117"/>
          <p:cNvSpPr/>
          <p:nvPr/>
        </p:nvSpPr>
        <p:spPr>
          <a:xfrm>
            <a:off x="5266469" y="428953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9" name="Oval 118"/>
          <p:cNvSpPr/>
          <p:nvPr/>
        </p:nvSpPr>
        <p:spPr>
          <a:xfrm>
            <a:off x="5732175" y="430064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0" name="Oval 119"/>
          <p:cNvSpPr/>
          <p:nvPr/>
        </p:nvSpPr>
        <p:spPr>
          <a:xfrm>
            <a:off x="6191687" y="4308230"/>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1</a:t>
            </a:r>
          </a:p>
        </p:txBody>
      </p:sp>
      <p:sp>
        <p:nvSpPr>
          <p:cNvPr id="121" name="Oval 120"/>
          <p:cNvSpPr/>
          <p:nvPr/>
        </p:nvSpPr>
        <p:spPr>
          <a:xfrm>
            <a:off x="6658980" y="433508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2" name="Oval 121"/>
          <p:cNvSpPr/>
          <p:nvPr/>
        </p:nvSpPr>
        <p:spPr>
          <a:xfrm>
            <a:off x="7124686" y="434619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3" name="Oval 122"/>
          <p:cNvSpPr/>
          <p:nvPr/>
        </p:nvSpPr>
        <p:spPr>
          <a:xfrm>
            <a:off x="7607366" y="434620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4" name="Oval 123"/>
          <p:cNvSpPr/>
          <p:nvPr/>
        </p:nvSpPr>
        <p:spPr>
          <a:xfrm>
            <a:off x="8073071" y="435731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52" name="Cube 51"/>
          <p:cNvSpPr/>
          <p:nvPr/>
        </p:nvSpPr>
        <p:spPr>
          <a:xfrm>
            <a:off x="1850076" y="3875442"/>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Rounded Rectangle 1"/>
          <p:cNvSpPr/>
          <p:nvPr/>
        </p:nvSpPr>
        <p:spPr>
          <a:xfrm>
            <a:off x="4482583" y="4089242"/>
            <a:ext cx="4259327" cy="760496"/>
          </a:xfrm>
          <a:prstGeom prst="roundRect">
            <a:avLst/>
          </a:prstGeom>
          <a:no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863938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2">
                                            <p:txEl>
                                              <p:pRg st="0" end="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17" grpId="0" animBg="1"/>
      <p:bldP spid="118" grpId="0" animBg="1"/>
      <p:bldP spid="119" grpId="0" animBg="1"/>
      <p:bldP spid="120" grpId="0" animBg="1"/>
      <p:bldP spid="121" grpId="0" animBg="1"/>
      <p:bldP spid="122" grpId="0" animBg="1"/>
      <p:bldP spid="123" grpId="0" animBg="1"/>
      <p:bldP spid="124" grpId="0" animBg="1"/>
      <p:bldP spid="52" grpId="0" animBg="1"/>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272008" y="274638"/>
            <a:ext cx="8686800" cy="1143000"/>
          </a:xfrm>
        </p:spPr>
        <p:txBody>
          <a:bodyPr vert="horz" lIns="91440" tIns="45720" rIns="91440" bIns="45720" rtlCol="0" anchor="ctr">
            <a:normAutofit/>
          </a:bodyPr>
          <a:lstStyle/>
          <a:p>
            <a:r>
              <a:rPr lang="en-US" dirty="0" smtClean="0">
                <a:solidFill>
                  <a:schemeClr val="tx2"/>
                </a:solidFill>
              </a:rPr>
              <a:t>Compactly Representing Data</a:t>
            </a:r>
            <a:endParaRPr lang="en-US" dirty="0">
              <a:solidFill>
                <a:schemeClr val="tx2"/>
              </a:solidFill>
            </a:endParaRPr>
          </a:p>
        </p:txBody>
      </p:sp>
      <p:sp>
        <p:nvSpPr>
          <p:cNvPr id="32" name="Content Placeholder 2"/>
          <p:cNvSpPr txBox="1">
            <a:spLocks/>
          </p:cNvSpPr>
          <p:nvPr/>
        </p:nvSpPr>
        <p:spPr>
          <a:xfrm>
            <a:off x="359224" y="1493450"/>
            <a:ext cx="8599583" cy="4800600"/>
          </a:xfrm>
          <a:prstGeom prst="rect">
            <a:avLst/>
          </a:prstGeom>
        </p:spPr>
        <p:txBody>
          <a:bodyPr vert="horz" lIns="91440" tIns="45720" rIns="91440" bIns="45720" rtlCol="0">
            <a:normAutofit/>
          </a:bodyPr>
          <a:lstStyle>
            <a:defPPr>
              <a:defRPr lang="en-US"/>
            </a:defPPr>
            <a:lvl1pPr marL="342900" indent="-342900" defTabSz="457200">
              <a:spcBef>
                <a:spcPct val="20000"/>
              </a:spcBef>
              <a:buFont typeface="Arial"/>
              <a:buChar char="•"/>
              <a:defRPr sz="3200"/>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smtClean="0"/>
              <a:t>Level 1 has 8 bits where </a:t>
            </a:r>
            <a:r>
              <a:rPr lang="en-US" dirty="0">
                <a:solidFill>
                  <a:schemeClr val="accent3">
                    <a:lumMod val="75000"/>
                  </a:schemeClr>
                </a:solidFill>
              </a:rPr>
              <a:t>0</a:t>
            </a:r>
            <a:r>
              <a:rPr lang="en-US" dirty="0" smtClean="0"/>
              <a:t>-empty, </a:t>
            </a:r>
            <a:r>
              <a:rPr lang="en-US" dirty="0">
                <a:solidFill>
                  <a:schemeClr val="accent2"/>
                </a:solidFill>
              </a:rPr>
              <a:t>1</a:t>
            </a:r>
            <a:r>
              <a:rPr lang="en-US" dirty="0" smtClean="0"/>
              <a:t>-occupied</a:t>
            </a:r>
          </a:p>
          <a:p>
            <a:r>
              <a:rPr lang="en-US" dirty="0" smtClean="0"/>
              <a:t>None of </a:t>
            </a:r>
            <a:r>
              <a:rPr lang="en-US" dirty="0" smtClean="0">
                <a:solidFill>
                  <a:schemeClr val="accent3">
                    <a:lumMod val="75000"/>
                  </a:schemeClr>
                </a:solidFill>
              </a:rPr>
              <a:t>0 </a:t>
            </a:r>
            <a:r>
              <a:rPr lang="en-US" dirty="0" smtClean="0"/>
              <a:t>nodes need to be expanded</a:t>
            </a:r>
          </a:p>
          <a:p>
            <a:pPr marL="457200" lvl="1" indent="0">
              <a:buNone/>
            </a:pPr>
            <a:endParaRPr lang="en-US" dirty="0"/>
          </a:p>
        </p:txBody>
      </p:sp>
      <p:grpSp>
        <p:nvGrpSpPr>
          <p:cNvPr id="134" name="Group 133"/>
          <p:cNvGrpSpPr/>
          <p:nvPr/>
        </p:nvGrpSpPr>
        <p:grpSpPr>
          <a:xfrm>
            <a:off x="679899" y="3563863"/>
            <a:ext cx="2965450" cy="2568575"/>
            <a:chOff x="992254" y="3985150"/>
            <a:chExt cx="2965450" cy="2568575"/>
          </a:xfrm>
        </p:grpSpPr>
        <p:sp>
          <p:nvSpPr>
            <p:cNvPr id="30" name="Cube 29"/>
            <p:cNvSpPr/>
            <p:nvPr/>
          </p:nvSpPr>
          <p:spPr>
            <a:xfrm>
              <a:off x="2471804"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3" name="Cube 32"/>
            <p:cNvSpPr/>
            <p:nvPr/>
          </p:nvSpPr>
          <p:spPr>
            <a:xfrm>
              <a:off x="130975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5" name="Cube 34"/>
            <p:cNvSpPr/>
            <p:nvPr/>
          </p:nvSpPr>
          <p:spPr>
            <a:xfrm>
              <a:off x="247180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9" name="Cube 38"/>
            <p:cNvSpPr/>
            <p:nvPr/>
          </p:nvSpPr>
          <p:spPr>
            <a:xfrm>
              <a:off x="99225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5" name="Cube 44"/>
            <p:cNvSpPr/>
            <p:nvPr/>
          </p:nvSpPr>
          <p:spPr>
            <a:xfrm>
              <a:off x="215430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6" name="Cube 45"/>
            <p:cNvSpPr/>
            <p:nvPr/>
          </p:nvSpPr>
          <p:spPr>
            <a:xfrm>
              <a:off x="992254" y="430582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48" name="Oval 47"/>
          <p:cNvSpPr/>
          <p:nvPr/>
        </p:nvSpPr>
        <p:spPr>
          <a:xfrm>
            <a:off x="6273745" y="3400718"/>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cxnSp>
        <p:nvCxnSpPr>
          <p:cNvPr id="57" name="Straight Arrow Connector 56"/>
          <p:cNvCxnSpPr>
            <a:stCxn id="48" idx="3"/>
            <a:endCxn id="117" idx="0"/>
          </p:cNvCxnSpPr>
          <p:nvPr/>
        </p:nvCxnSpPr>
        <p:spPr>
          <a:xfrm flipH="1">
            <a:off x="4997467" y="3686569"/>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8" name="Straight Arrow Connector 57"/>
          <p:cNvCxnSpPr>
            <a:stCxn id="48" idx="3"/>
            <a:endCxn id="118" idx="0"/>
          </p:cNvCxnSpPr>
          <p:nvPr/>
        </p:nvCxnSpPr>
        <p:spPr>
          <a:xfrm flipH="1">
            <a:off x="5464760" y="3686569"/>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9" name="Straight Arrow Connector 58"/>
          <p:cNvCxnSpPr>
            <a:stCxn id="48" idx="3"/>
            <a:endCxn id="119" idx="0"/>
          </p:cNvCxnSpPr>
          <p:nvPr/>
        </p:nvCxnSpPr>
        <p:spPr>
          <a:xfrm flipH="1">
            <a:off x="5930465" y="3686569"/>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stCxn id="48" idx="5"/>
            <a:endCxn id="124" idx="0"/>
          </p:cNvCxnSpPr>
          <p:nvPr/>
        </p:nvCxnSpPr>
        <p:spPr>
          <a:xfrm>
            <a:off x="6612247" y="3686569"/>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stCxn id="48" idx="4"/>
            <a:endCxn id="120" idx="0"/>
          </p:cNvCxnSpPr>
          <p:nvPr/>
        </p:nvCxnSpPr>
        <p:spPr>
          <a:xfrm flipH="1">
            <a:off x="6389978" y="3735614"/>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2" name="Straight Arrow Connector 61"/>
          <p:cNvCxnSpPr>
            <a:stCxn id="48" idx="4"/>
            <a:endCxn id="121" idx="0"/>
          </p:cNvCxnSpPr>
          <p:nvPr/>
        </p:nvCxnSpPr>
        <p:spPr>
          <a:xfrm>
            <a:off x="6472035" y="3735614"/>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3" name="Straight Arrow Connector 62"/>
          <p:cNvCxnSpPr>
            <a:stCxn id="48" idx="5"/>
            <a:endCxn id="122" idx="1"/>
          </p:cNvCxnSpPr>
          <p:nvPr/>
        </p:nvCxnSpPr>
        <p:spPr>
          <a:xfrm>
            <a:off x="6612247" y="3686569"/>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4" name="Straight Arrow Connector 63"/>
          <p:cNvCxnSpPr>
            <a:stCxn id="48" idx="5"/>
            <a:endCxn id="123" idx="0"/>
          </p:cNvCxnSpPr>
          <p:nvPr/>
        </p:nvCxnSpPr>
        <p:spPr>
          <a:xfrm>
            <a:off x="6612247" y="3686569"/>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7" name="Oval 116"/>
          <p:cNvSpPr/>
          <p:nvPr/>
        </p:nvSpPr>
        <p:spPr>
          <a:xfrm>
            <a:off x="4799176" y="4262682"/>
            <a:ext cx="396580" cy="334896"/>
          </a:xfrm>
          <a:prstGeom prst="ellipse">
            <a:avLst/>
          </a:prstGeom>
          <a:effectLst>
            <a:glow rad="101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Oval 117"/>
          <p:cNvSpPr/>
          <p:nvPr/>
        </p:nvSpPr>
        <p:spPr>
          <a:xfrm>
            <a:off x="5266469" y="4289538"/>
            <a:ext cx="396580" cy="334896"/>
          </a:xfrm>
          <a:prstGeom prst="ellipse">
            <a:avLst/>
          </a:prstGeom>
          <a:effectLst>
            <a:glow rad="101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9" name="Oval 118"/>
          <p:cNvSpPr/>
          <p:nvPr/>
        </p:nvSpPr>
        <p:spPr>
          <a:xfrm>
            <a:off x="5732175" y="4300648"/>
            <a:ext cx="396580" cy="334896"/>
          </a:xfrm>
          <a:prstGeom prst="ellipse">
            <a:avLst/>
          </a:prstGeom>
          <a:effectLst>
            <a:glow rad="101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0" name="Oval 119"/>
          <p:cNvSpPr/>
          <p:nvPr/>
        </p:nvSpPr>
        <p:spPr>
          <a:xfrm>
            <a:off x="6191687" y="4308230"/>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1</a:t>
            </a:r>
          </a:p>
        </p:txBody>
      </p:sp>
      <p:sp>
        <p:nvSpPr>
          <p:cNvPr id="121" name="Oval 120"/>
          <p:cNvSpPr/>
          <p:nvPr/>
        </p:nvSpPr>
        <p:spPr>
          <a:xfrm>
            <a:off x="6658980" y="4335086"/>
            <a:ext cx="396580" cy="334896"/>
          </a:xfrm>
          <a:prstGeom prst="ellipse">
            <a:avLst/>
          </a:prstGeom>
          <a:effectLst>
            <a:glow rad="101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2" name="Oval 121"/>
          <p:cNvSpPr/>
          <p:nvPr/>
        </p:nvSpPr>
        <p:spPr>
          <a:xfrm>
            <a:off x="7124686" y="4346196"/>
            <a:ext cx="396580" cy="334896"/>
          </a:xfrm>
          <a:prstGeom prst="ellipse">
            <a:avLst/>
          </a:prstGeom>
          <a:effectLst>
            <a:glow rad="101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3" name="Oval 122"/>
          <p:cNvSpPr/>
          <p:nvPr/>
        </p:nvSpPr>
        <p:spPr>
          <a:xfrm>
            <a:off x="7607366" y="4346209"/>
            <a:ext cx="396580" cy="334896"/>
          </a:xfrm>
          <a:prstGeom prst="ellipse">
            <a:avLst/>
          </a:prstGeom>
          <a:effectLst>
            <a:glow rad="101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4" name="Oval 123"/>
          <p:cNvSpPr/>
          <p:nvPr/>
        </p:nvSpPr>
        <p:spPr>
          <a:xfrm>
            <a:off x="8073071" y="4357319"/>
            <a:ext cx="396580" cy="334896"/>
          </a:xfrm>
          <a:prstGeom prst="ellipse">
            <a:avLst/>
          </a:prstGeom>
          <a:effectLst>
            <a:glow rad="101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52" name="Cube 51"/>
          <p:cNvSpPr/>
          <p:nvPr/>
        </p:nvSpPr>
        <p:spPr>
          <a:xfrm>
            <a:off x="1850076" y="3875442"/>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1033344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272008" y="274638"/>
            <a:ext cx="8686800" cy="1143000"/>
          </a:xfrm>
        </p:spPr>
        <p:txBody>
          <a:bodyPr vert="horz" lIns="91440" tIns="45720" rIns="91440" bIns="45720" rtlCol="0" anchor="ctr">
            <a:normAutofit/>
          </a:bodyPr>
          <a:lstStyle/>
          <a:p>
            <a:r>
              <a:rPr lang="en-US" dirty="0" smtClean="0">
                <a:solidFill>
                  <a:schemeClr val="tx2"/>
                </a:solidFill>
              </a:rPr>
              <a:t>Compactly Representing Data</a:t>
            </a:r>
            <a:endParaRPr lang="en-US" dirty="0">
              <a:solidFill>
                <a:schemeClr val="tx2"/>
              </a:solidFill>
            </a:endParaRPr>
          </a:p>
        </p:txBody>
      </p:sp>
      <p:sp>
        <p:nvSpPr>
          <p:cNvPr id="32" name="Content Placeholder 2"/>
          <p:cNvSpPr txBox="1">
            <a:spLocks/>
          </p:cNvSpPr>
          <p:nvPr/>
        </p:nvSpPr>
        <p:spPr>
          <a:xfrm>
            <a:off x="359224" y="1493450"/>
            <a:ext cx="8599583" cy="4800600"/>
          </a:xfrm>
          <a:prstGeom prst="rect">
            <a:avLst/>
          </a:prstGeom>
        </p:spPr>
        <p:txBody>
          <a:bodyPr vert="horz" lIns="91440" tIns="45720" rIns="91440" bIns="45720" rtlCol="0">
            <a:normAutofit/>
          </a:bodyPr>
          <a:lstStyle>
            <a:defPPr>
              <a:defRPr lang="en-US"/>
            </a:defPPr>
            <a:lvl1pPr marL="342900" indent="-342900" defTabSz="457200">
              <a:spcBef>
                <a:spcPct val="20000"/>
              </a:spcBef>
              <a:buFont typeface="Arial"/>
              <a:buChar char="•"/>
              <a:defRPr sz="3200"/>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smtClean="0"/>
              <a:t>Level 1 has 8 bits where </a:t>
            </a:r>
            <a:r>
              <a:rPr lang="en-US" dirty="0">
                <a:solidFill>
                  <a:schemeClr val="accent3">
                    <a:lumMod val="75000"/>
                  </a:schemeClr>
                </a:solidFill>
              </a:rPr>
              <a:t>0</a:t>
            </a:r>
            <a:r>
              <a:rPr lang="en-US" dirty="0" smtClean="0"/>
              <a:t>-empty, </a:t>
            </a:r>
            <a:r>
              <a:rPr lang="en-US" dirty="0">
                <a:solidFill>
                  <a:schemeClr val="accent2"/>
                </a:solidFill>
              </a:rPr>
              <a:t>1</a:t>
            </a:r>
            <a:r>
              <a:rPr lang="en-US" dirty="0" smtClean="0"/>
              <a:t>-occupied</a:t>
            </a:r>
          </a:p>
          <a:p>
            <a:r>
              <a:rPr lang="en-US" dirty="0" smtClean="0"/>
              <a:t>None of </a:t>
            </a:r>
            <a:r>
              <a:rPr lang="en-US" dirty="0" smtClean="0">
                <a:solidFill>
                  <a:schemeClr val="accent3">
                    <a:lumMod val="75000"/>
                  </a:schemeClr>
                </a:solidFill>
              </a:rPr>
              <a:t>0 </a:t>
            </a:r>
            <a:r>
              <a:rPr lang="en-US" dirty="0" smtClean="0"/>
              <a:t>nodes need to be expanded</a:t>
            </a:r>
          </a:p>
          <a:p>
            <a:r>
              <a:rPr lang="en-US" dirty="0" smtClean="0"/>
              <a:t>Expand </a:t>
            </a:r>
            <a:r>
              <a:rPr lang="en-US" dirty="0" smtClean="0">
                <a:solidFill>
                  <a:schemeClr val="accent2"/>
                </a:solidFill>
              </a:rPr>
              <a:t>1 </a:t>
            </a:r>
            <a:r>
              <a:rPr lang="en-US" dirty="0" smtClean="0"/>
              <a:t>node to see inside at more resolution</a:t>
            </a:r>
            <a:endParaRPr lang="en-US" dirty="0"/>
          </a:p>
          <a:p>
            <a:pPr marL="457200" lvl="1" indent="0">
              <a:buNone/>
            </a:pPr>
            <a:endParaRPr lang="en-US" dirty="0"/>
          </a:p>
        </p:txBody>
      </p:sp>
      <p:grpSp>
        <p:nvGrpSpPr>
          <p:cNvPr id="134" name="Group 133"/>
          <p:cNvGrpSpPr/>
          <p:nvPr/>
        </p:nvGrpSpPr>
        <p:grpSpPr>
          <a:xfrm>
            <a:off x="679899" y="3563863"/>
            <a:ext cx="2965450" cy="2568575"/>
            <a:chOff x="992254" y="3985150"/>
            <a:chExt cx="2965450" cy="2568575"/>
          </a:xfrm>
        </p:grpSpPr>
        <p:sp>
          <p:nvSpPr>
            <p:cNvPr id="30" name="Cube 29"/>
            <p:cNvSpPr/>
            <p:nvPr/>
          </p:nvSpPr>
          <p:spPr>
            <a:xfrm>
              <a:off x="2471804"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3" name="Cube 32"/>
            <p:cNvSpPr/>
            <p:nvPr/>
          </p:nvSpPr>
          <p:spPr>
            <a:xfrm>
              <a:off x="130975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5" name="Cube 34"/>
            <p:cNvSpPr/>
            <p:nvPr/>
          </p:nvSpPr>
          <p:spPr>
            <a:xfrm>
              <a:off x="247180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9" name="Cube 38"/>
            <p:cNvSpPr/>
            <p:nvPr/>
          </p:nvSpPr>
          <p:spPr>
            <a:xfrm>
              <a:off x="99225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5" name="Cube 44"/>
            <p:cNvSpPr/>
            <p:nvPr/>
          </p:nvSpPr>
          <p:spPr>
            <a:xfrm>
              <a:off x="215430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6" name="Cube 45"/>
            <p:cNvSpPr/>
            <p:nvPr/>
          </p:nvSpPr>
          <p:spPr>
            <a:xfrm>
              <a:off x="992254" y="430582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35" name="Group 134"/>
          <p:cNvGrpSpPr/>
          <p:nvPr/>
        </p:nvGrpSpPr>
        <p:grpSpPr>
          <a:xfrm>
            <a:off x="1841949" y="3881486"/>
            <a:ext cx="1485900" cy="1284732"/>
            <a:chOff x="992254" y="3985150"/>
            <a:chExt cx="2965450" cy="2568575"/>
          </a:xfrm>
        </p:grpSpPr>
        <p:sp>
          <p:nvSpPr>
            <p:cNvPr id="136" name="Cube 135"/>
            <p:cNvSpPr/>
            <p:nvPr/>
          </p:nvSpPr>
          <p:spPr>
            <a:xfrm>
              <a:off x="2471804"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7" name="Cube 136"/>
            <p:cNvSpPr/>
            <p:nvPr/>
          </p:nvSpPr>
          <p:spPr>
            <a:xfrm>
              <a:off x="130975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8" name="Cube 137"/>
            <p:cNvSpPr/>
            <p:nvPr/>
          </p:nvSpPr>
          <p:spPr>
            <a:xfrm>
              <a:off x="247180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9" name="Cube 138"/>
            <p:cNvSpPr/>
            <p:nvPr/>
          </p:nvSpPr>
          <p:spPr>
            <a:xfrm>
              <a:off x="99225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0" name="Cube 139"/>
            <p:cNvSpPr/>
            <p:nvPr/>
          </p:nvSpPr>
          <p:spPr>
            <a:xfrm>
              <a:off x="215430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1" name="Cube 140"/>
            <p:cNvSpPr/>
            <p:nvPr/>
          </p:nvSpPr>
          <p:spPr>
            <a:xfrm>
              <a:off x="992254" y="4305825"/>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2" name="Cube 141"/>
            <p:cNvSpPr/>
            <p:nvPr/>
          </p:nvSpPr>
          <p:spPr>
            <a:xfrm>
              <a:off x="2159836" y="4293672"/>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48" name="Oval 47"/>
          <p:cNvSpPr/>
          <p:nvPr/>
        </p:nvSpPr>
        <p:spPr>
          <a:xfrm>
            <a:off x="6273745" y="3400718"/>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cxnSp>
        <p:nvCxnSpPr>
          <p:cNvPr id="57" name="Straight Arrow Connector 56"/>
          <p:cNvCxnSpPr>
            <a:stCxn id="48" idx="3"/>
            <a:endCxn id="117" idx="0"/>
          </p:cNvCxnSpPr>
          <p:nvPr/>
        </p:nvCxnSpPr>
        <p:spPr>
          <a:xfrm flipH="1">
            <a:off x="4997467" y="3686569"/>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8" name="Straight Arrow Connector 57"/>
          <p:cNvCxnSpPr>
            <a:stCxn id="48" idx="3"/>
            <a:endCxn id="118" idx="0"/>
          </p:cNvCxnSpPr>
          <p:nvPr/>
        </p:nvCxnSpPr>
        <p:spPr>
          <a:xfrm flipH="1">
            <a:off x="5464760" y="3686569"/>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9" name="Straight Arrow Connector 58"/>
          <p:cNvCxnSpPr>
            <a:stCxn id="48" idx="3"/>
            <a:endCxn id="119" idx="0"/>
          </p:cNvCxnSpPr>
          <p:nvPr/>
        </p:nvCxnSpPr>
        <p:spPr>
          <a:xfrm flipH="1">
            <a:off x="5930465" y="3686569"/>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stCxn id="48" idx="5"/>
            <a:endCxn id="124" idx="0"/>
          </p:cNvCxnSpPr>
          <p:nvPr/>
        </p:nvCxnSpPr>
        <p:spPr>
          <a:xfrm>
            <a:off x="6612247" y="3686569"/>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stCxn id="48" idx="4"/>
            <a:endCxn id="120" idx="0"/>
          </p:cNvCxnSpPr>
          <p:nvPr/>
        </p:nvCxnSpPr>
        <p:spPr>
          <a:xfrm flipH="1">
            <a:off x="6389978" y="3735614"/>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2" name="Straight Arrow Connector 61"/>
          <p:cNvCxnSpPr>
            <a:stCxn id="48" idx="4"/>
            <a:endCxn id="121" idx="0"/>
          </p:cNvCxnSpPr>
          <p:nvPr/>
        </p:nvCxnSpPr>
        <p:spPr>
          <a:xfrm>
            <a:off x="6472035" y="3735614"/>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3" name="Straight Arrow Connector 62"/>
          <p:cNvCxnSpPr>
            <a:stCxn id="48" idx="5"/>
            <a:endCxn id="122" idx="1"/>
          </p:cNvCxnSpPr>
          <p:nvPr/>
        </p:nvCxnSpPr>
        <p:spPr>
          <a:xfrm>
            <a:off x="6612247" y="3686569"/>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4" name="Straight Arrow Connector 63"/>
          <p:cNvCxnSpPr>
            <a:stCxn id="48" idx="5"/>
            <a:endCxn id="123" idx="0"/>
          </p:cNvCxnSpPr>
          <p:nvPr/>
        </p:nvCxnSpPr>
        <p:spPr>
          <a:xfrm>
            <a:off x="6612247" y="3686569"/>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7" name="Oval 116"/>
          <p:cNvSpPr/>
          <p:nvPr/>
        </p:nvSpPr>
        <p:spPr>
          <a:xfrm>
            <a:off x="4799176" y="426268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Oval 117"/>
          <p:cNvSpPr/>
          <p:nvPr/>
        </p:nvSpPr>
        <p:spPr>
          <a:xfrm>
            <a:off x="5266469" y="428953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9" name="Oval 118"/>
          <p:cNvSpPr/>
          <p:nvPr/>
        </p:nvSpPr>
        <p:spPr>
          <a:xfrm>
            <a:off x="5732175" y="430064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0" name="Oval 119"/>
          <p:cNvSpPr/>
          <p:nvPr/>
        </p:nvSpPr>
        <p:spPr>
          <a:xfrm>
            <a:off x="6191687" y="4308230"/>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1</a:t>
            </a:r>
          </a:p>
        </p:txBody>
      </p:sp>
      <p:sp>
        <p:nvSpPr>
          <p:cNvPr id="121" name="Oval 120"/>
          <p:cNvSpPr/>
          <p:nvPr/>
        </p:nvSpPr>
        <p:spPr>
          <a:xfrm>
            <a:off x="6658980" y="433508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2" name="Oval 121"/>
          <p:cNvSpPr/>
          <p:nvPr/>
        </p:nvSpPr>
        <p:spPr>
          <a:xfrm>
            <a:off x="7124686" y="434619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3" name="Oval 122"/>
          <p:cNvSpPr/>
          <p:nvPr/>
        </p:nvSpPr>
        <p:spPr>
          <a:xfrm>
            <a:off x="7607366" y="434620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4" name="Oval 123"/>
          <p:cNvSpPr/>
          <p:nvPr/>
        </p:nvSpPr>
        <p:spPr>
          <a:xfrm>
            <a:off x="8073071" y="435731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cxnSp>
        <p:nvCxnSpPr>
          <p:cNvPr id="143" name="Straight Arrow Connector 142"/>
          <p:cNvCxnSpPr>
            <a:endCxn id="151" idx="0"/>
          </p:cNvCxnSpPr>
          <p:nvPr/>
        </p:nvCxnSpPr>
        <p:spPr>
          <a:xfrm flipH="1">
            <a:off x="4919502" y="4614090"/>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4" name="Straight Arrow Connector 143"/>
          <p:cNvCxnSpPr>
            <a:endCxn id="152" idx="0"/>
          </p:cNvCxnSpPr>
          <p:nvPr/>
        </p:nvCxnSpPr>
        <p:spPr>
          <a:xfrm flipH="1">
            <a:off x="5386795" y="4614090"/>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5" name="Straight Arrow Connector 144"/>
          <p:cNvCxnSpPr>
            <a:endCxn id="153" idx="0"/>
          </p:cNvCxnSpPr>
          <p:nvPr/>
        </p:nvCxnSpPr>
        <p:spPr>
          <a:xfrm flipH="1">
            <a:off x="5852501" y="4614090"/>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6" name="Straight Arrow Connector 145"/>
          <p:cNvCxnSpPr>
            <a:endCxn id="158" idx="0"/>
          </p:cNvCxnSpPr>
          <p:nvPr/>
        </p:nvCxnSpPr>
        <p:spPr>
          <a:xfrm>
            <a:off x="6534282" y="4614090"/>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7" name="Straight Arrow Connector 146"/>
          <p:cNvCxnSpPr/>
          <p:nvPr/>
        </p:nvCxnSpPr>
        <p:spPr>
          <a:xfrm flipH="1">
            <a:off x="6312013" y="4663134"/>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8" name="Straight Arrow Connector 147"/>
          <p:cNvCxnSpPr>
            <a:endCxn id="155" idx="0"/>
          </p:cNvCxnSpPr>
          <p:nvPr/>
        </p:nvCxnSpPr>
        <p:spPr>
          <a:xfrm>
            <a:off x="6394071" y="4663134"/>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9" name="Straight Arrow Connector 148"/>
          <p:cNvCxnSpPr>
            <a:endCxn id="156" idx="1"/>
          </p:cNvCxnSpPr>
          <p:nvPr/>
        </p:nvCxnSpPr>
        <p:spPr>
          <a:xfrm>
            <a:off x="6534282" y="4614090"/>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50" name="Straight Arrow Connector 149"/>
          <p:cNvCxnSpPr>
            <a:endCxn id="157" idx="0"/>
          </p:cNvCxnSpPr>
          <p:nvPr/>
        </p:nvCxnSpPr>
        <p:spPr>
          <a:xfrm>
            <a:off x="6534282" y="4614090"/>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51" name="Oval 150"/>
          <p:cNvSpPr/>
          <p:nvPr/>
        </p:nvSpPr>
        <p:spPr>
          <a:xfrm>
            <a:off x="4721212" y="5190203"/>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2" name="Oval 151"/>
          <p:cNvSpPr/>
          <p:nvPr/>
        </p:nvSpPr>
        <p:spPr>
          <a:xfrm>
            <a:off x="5188505" y="521705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53" name="Oval 152"/>
          <p:cNvSpPr/>
          <p:nvPr/>
        </p:nvSpPr>
        <p:spPr>
          <a:xfrm>
            <a:off x="5654211" y="5228168"/>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1</a:t>
            </a:r>
          </a:p>
        </p:txBody>
      </p:sp>
      <p:sp>
        <p:nvSpPr>
          <p:cNvPr id="154" name="Oval 153"/>
          <p:cNvSpPr/>
          <p:nvPr/>
        </p:nvSpPr>
        <p:spPr>
          <a:xfrm>
            <a:off x="6113723" y="5235751"/>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55" name="Oval 154"/>
          <p:cNvSpPr/>
          <p:nvPr/>
        </p:nvSpPr>
        <p:spPr>
          <a:xfrm>
            <a:off x="6581016" y="5262607"/>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56" name="Oval 155"/>
          <p:cNvSpPr/>
          <p:nvPr/>
        </p:nvSpPr>
        <p:spPr>
          <a:xfrm>
            <a:off x="7046721" y="5273717"/>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57" name="Oval 156"/>
          <p:cNvSpPr/>
          <p:nvPr/>
        </p:nvSpPr>
        <p:spPr>
          <a:xfrm>
            <a:off x="7529401" y="5273730"/>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58" name="Oval 157"/>
          <p:cNvSpPr/>
          <p:nvPr/>
        </p:nvSpPr>
        <p:spPr>
          <a:xfrm>
            <a:off x="7995107" y="528483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Tree>
    <p:extLst>
      <p:ext uri="{BB962C8B-B14F-4D97-AF65-F5344CB8AC3E}">
        <p14:creationId xmlns:p14="http://schemas.microsoft.com/office/powerpoint/2010/main" val="98090234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272008" y="274638"/>
            <a:ext cx="8686800" cy="1143000"/>
          </a:xfrm>
        </p:spPr>
        <p:txBody>
          <a:bodyPr vert="horz" lIns="91440" tIns="45720" rIns="91440" bIns="45720" rtlCol="0" anchor="ctr">
            <a:normAutofit/>
          </a:bodyPr>
          <a:lstStyle/>
          <a:p>
            <a:r>
              <a:rPr lang="en-US" dirty="0" smtClean="0">
                <a:solidFill>
                  <a:schemeClr val="tx2"/>
                </a:solidFill>
              </a:rPr>
              <a:t>Compactly Representing Data</a:t>
            </a:r>
            <a:endParaRPr lang="en-US" dirty="0">
              <a:solidFill>
                <a:schemeClr val="tx2"/>
              </a:solidFill>
            </a:endParaRPr>
          </a:p>
        </p:txBody>
      </p:sp>
      <p:sp>
        <p:nvSpPr>
          <p:cNvPr id="32" name="Content Placeholder 2"/>
          <p:cNvSpPr txBox="1">
            <a:spLocks/>
          </p:cNvSpPr>
          <p:nvPr/>
        </p:nvSpPr>
        <p:spPr>
          <a:xfrm>
            <a:off x="359224" y="1493450"/>
            <a:ext cx="8599583" cy="4800600"/>
          </a:xfrm>
          <a:prstGeom prst="rect">
            <a:avLst/>
          </a:prstGeom>
        </p:spPr>
        <p:txBody>
          <a:bodyPr vert="horz" lIns="91440" tIns="45720" rIns="91440" bIns="45720" rtlCol="0">
            <a:normAutofit/>
          </a:bodyPr>
          <a:lstStyle>
            <a:defPPr>
              <a:defRPr lang="en-US"/>
            </a:defPPr>
            <a:lvl1pPr marL="342900" indent="-342900" defTabSz="457200">
              <a:spcBef>
                <a:spcPct val="20000"/>
              </a:spcBef>
              <a:buFont typeface="Arial"/>
              <a:buChar char="•"/>
              <a:defRPr sz="3200"/>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smtClean="0"/>
              <a:t>Level 1 has 8 bits where </a:t>
            </a:r>
            <a:r>
              <a:rPr lang="en-US" dirty="0">
                <a:solidFill>
                  <a:schemeClr val="accent3">
                    <a:lumMod val="75000"/>
                  </a:schemeClr>
                </a:solidFill>
              </a:rPr>
              <a:t>0</a:t>
            </a:r>
            <a:r>
              <a:rPr lang="en-US" dirty="0" smtClean="0"/>
              <a:t>-empty, </a:t>
            </a:r>
            <a:r>
              <a:rPr lang="en-US" dirty="0">
                <a:solidFill>
                  <a:schemeClr val="accent2"/>
                </a:solidFill>
              </a:rPr>
              <a:t>1</a:t>
            </a:r>
            <a:r>
              <a:rPr lang="en-US" dirty="0" smtClean="0"/>
              <a:t>-occupied</a:t>
            </a:r>
          </a:p>
          <a:p>
            <a:r>
              <a:rPr lang="en-US" dirty="0" smtClean="0"/>
              <a:t>None of </a:t>
            </a:r>
            <a:r>
              <a:rPr lang="en-US" dirty="0" smtClean="0">
                <a:solidFill>
                  <a:schemeClr val="accent3">
                    <a:lumMod val="75000"/>
                  </a:schemeClr>
                </a:solidFill>
              </a:rPr>
              <a:t>0 </a:t>
            </a:r>
            <a:r>
              <a:rPr lang="en-US" dirty="0" smtClean="0"/>
              <a:t>nodes need to be expanded</a:t>
            </a:r>
          </a:p>
          <a:p>
            <a:r>
              <a:rPr lang="en-US" dirty="0" smtClean="0"/>
              <a:t>Expand </a:t>
            </a:r>
            <a:r>
              <a:rPr lang="en-US" dirty="0" smtClean="0">
                <a:solidFill>
                  <a:schemeClr val="accent2"/>
                </a:solidFill>
              </a:rPr>
              <a:t>1 </a:t>
            </a:r>
            <a:r>
              <a:rPr lang="en-US" dirty="0" smtClean="0"/>
              <a:t>node to see inside at more resolution</a:t>
            </a:r>
            <a:endParaRPr lang="en-US" dirty="0"/>
          </a:p>
          <a:p>
            <a:pPr marL="457200" lvl="1" indent="0">
              <a:buNone/>
            </a:pPr>
            <a:endParaRPr lang="en-US" dirty="0"/>
          </a:p>
        </p:txBody>
      </p:sp>
      <p:grpSp>
        <p:nvGrpSpPr>
          <p:cNvPr id="134" name="Group 133"/>
          <p:cNvGrpSpPr/>
          <p:nvPr/>
        </p:nvGrpSpPr>
        <p:grpSpPr>
          <a:xfrm>
            <a:off x="679899" y="3563863"/>
            <a:ext cx="2965450" cy="2568575"/>
            <a:chOff x="992254" y="3985150"/>
            <a:chExt cx="2965450" cy="2568575"/>
          </a:xfrm>
        </p:grpSpPr>
        <p:sp>
          <p:nvSpPr>
            <p:cNvPr id="30" name="Cube 29"/>
            <p:cNvSpPr/>
            <p:nvPr/>
          </p:nvSpPr>
          <p:spPr>
            <a:xfrm>
              <a:off x="2471804"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3" name="Cube 32"/>
            <p:cNvSpPr/>
            <p:nvPr/>
          </p:nvSpPr>
          <p:spPr>
            <a:xfrm>
              <a:off x="130975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5" name="Cube 34"/>
            <p:cNvSpPr/>
            <p:nvPr/>
          </p:nvSpPr>
          <p:spPr>
            <a:xfrm>
              <a:off x="247180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9" name="Cube 38"/>
            <p:cNvSpPr/>
            <p:nvPr/>
          </p:nvSpPr>
          <p:spPr>
            <a:xfrm>
              <a:off x="99225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5" name="Cube 44"/>
            <p:cNvSpPr/>
            <p:nvPr/>
          </p:nvSpPr>
          <p:spPr>
            <a:xfrm>
              <a:off x="215430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6" name="Cube 45"/>
            <p:cNvSpPr/>
            <p:nvPr/>
          </p:nvSpPr>
          <p:spPr>
            <a:xfrm>
              <a:off x="992254" y="430582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136" name="Cube 135"/>
          <p:cNvSpPr/>
          <p:nvPr/>
        </p:nvSpPr>
        <p:spPr>
          <a:xfrm>
            <a:off x="2583308" y="4362665"/>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7" name="Cube 136"/>
          <p:cNvSpPr/>
          <p:nvPr/>
        </p:nvSpPr>
        <p:spPr>
          <a:xfrm>
            <a:off x="2001039" y="3881486"/>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8" name="Cube 137"/>
          <p:cNvSpPr/>
          <p:nvPr/>
        </p:nvSpPr>
        <p:spPr>
          <a:xfrm>
            <a:off x="2583308" y="3881486"/>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9" name="Cube 138"/>
          <p:cNvSpPr/>
          <p:nvPr/>
        </p:nvSpPr>
        <p:spPr>
          <a:xfrm>
            <a:off x="1841949" y="4523058"/>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0" name="Cube 139"/>
          <p:cNvSpPr/>
          <p:nvPr/>
        </p:nvSpPr>
        <p:spPr>
          <a:xfrm>
            <a:off x="2424218" y="4523058"/>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8" name="Oval 47"/>
          <p:cNvSpPr/>
          <p:nvPr/>
        </p:nvSpPr>
        <p:spPr>
          <a:xfrm>
            <a:off x="6273745" y="3400718"/>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cxnSp>
        <p:nvCxnSpPr>
          <p:cNvPr id="57" name="Straight Arrow Connector 56"/>
          <p:cNvCxnSpPr>
            <a:stCxn id="48" idx="3"/>
            <a:endCxn id="117" idx="0"/>
          </p:cNvCxnSpPr>
          <p:nvPr/>
        </p:nvCxnSpPr>
        <p:spPr>
          <a:xfrm flipH="1">
            <a:off x="4997467" y="3686569"/>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8" name="Straight Arrow Connector 57"/>
          <p:cNvCxnSpPr>
            <a:stCxn id="48" idx="3"/>
            <a:endCxn id="118" idx="0"/>
          </p:cNvCxnSpPr>
          <p:nvPr/>
        </p:nvCxnSpPr>
        <p:spPr>
          <a:xfrm flipH="1">
            <a:off x="5464760" y="3686569"/>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9" name="Straight Arrow Connector 58"/>
          <p:cNvCxnSpPr>
            <a:stCxn id="48" idx="3"/>
            <a:endCxn id="119" idx="0"/>
          </p:cNvCxnSpPr>
          <p:nvPr/>
        </p:nvCxnSpPr>
        <p:spPr>
          <a:xfrm flipH="1">
            <a:off x="5930465" y="3686569"/>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stCxn id="48" idx="5"/>
            <a:endCxn id="124" idx="0"/>
          </p:cNvCxnSpPr>
          <p:nvPr/>
        </p:nvCxnSpPr>
        <p:spPr>
          <a:xfrm>
            <a:off x="6612247" y="3686569"/>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stCxn id="48" idx="4"/>
            <a:endCxn id="120" idx="0"/>
          </p:cNvCxnSpPr>
          <p:nvPr/>
        </p:nvCxnSpPr>
        <p:spPr>
          <a:xfrm flipH="1">
            <a:off x="6389978" y="3735614"/>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2" name="Straight Arrow Connector 61"/>
          <p:cNvCxnSpPr>
            <a:stCxn id="48" idx="4"/>
            <a:endCxn id="121" idx="0"/>
          </p:cNvCxnSpPr>
          <p:nvPr/>
        </p:nvCxnSpPr>
        <p:spPr>
          <a:xfrm>
            <a:off x="6472035" y="3735614"/>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3" name="Straight Arrow Connector 62"/>
          <p:cNvCxnSpPr>
            <a:stCxn id="48" idx="5"/>
            <a:endCxn id="122" idx="1"/>
          </p:cNvCxnSpPr>
          <p:nvPr/>
        </p:nvCxnSpPr>
        <p:spPr>
          <a:xfrm>
            <a:off x="6612247" y="3686569"/>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4" name="Straight Arrow Connector 63"/>
          <p:cNvCxnSpPr>
            <a:stCxn id="48" idx="5"/>
            <a:endCxn id="123" idx="0"/>
          </p:cNvCxnSpPr>
          <p:nvPr/>
        </p:nvCxnSpPr>
        <p:spPr>
          <a:xfrm>
            <a:off x="6612247" y="3686569"/>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7" name="Oval 116"/>
          <p:cNvSpPr/>
          <p:nvPr/>
        </p:nvSpPr>
        <p:spPr>
          <a:xfrm>
            <a:off x="4799176" y="426268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18" name="Oval 117"/>
          <p:cNvSpPr/>
          <p:nvPr/>
        </p:nvSpPr>
        <p:spPr>
          <a:xfrm>
            <a:off x="5266469" y="428953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9" name="Oval 118"/>
          <p:cNvSpPr/>
          <p:nvPr/>
        </p:nvSpPr>
        <p:spPr>
          <a:xfrm>
            <a:off x="5732175" y="430064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0" name="Oval 119"/>
          <p:cNvSpPr/>
          <p:nvPr/>
        </p:nvSpPr>
        <p:spPr>
          <a:xfrm>
            <a:off x="6191687" y="4308230"/>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1</a:t>
            </a:r>
          </a:p>
        </p:txBody>
      </p:sp>
      <p:sp>
        <p:nvSpPr>
          <p:cNvPr id="121" name="Oval 120"/>
          <p:cNvSpPr/>
          <p:nvPr/>
        </p:nvSpPr>
        <p:spPr>
          <a:xfrm>
            <a:off x="6658980" y="433508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2" name="Oval 121"/>
          <p:cNvSpPr/>
          <p:nvPr/>
        </p:nvSpPr>
        <p:spPr>
          <a:xfrm>
            <a:off x="7124686" y="434619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3" name="Oval 122"/>
          <p:cNvSpPr/>
          <p:nvPr/>
        </p:nvSpPr>
        <p:spPr>
          <a:xfrm>
            <a:off x="7607366" y="434620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24" name="Oval 123"/>
          <p:cNvSpPr/>
          <p:nvPr/>
        </p:nvSpPr>
        <p:spPr>
          <a:xfrm>
            <a:off x="8073071" y="435731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cxnSp>
        <p:nvCxnSpPr>
          <p:cNvPr id="143" name="Straight Arrow Connector 142"/>
          <p:cNvCxnSpPr>
            <a:endCxn id="151" idx="0"/>
          </p:cNvCxnSpPr>
          <p:nvPr/>
        </p:nvCxnSpPr>
        <p:spPr>
          <a:xfrm flipH="1">
            <a:off x="4919502" y="4614090"/>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4" name="Straight Arrow Connector 143"/>
          <p:cNvCxnSpPr>
            <a:endCxn id="152" idx="0"/>
          </p:cNvCxnSpPr>
          <p:nvPr/>
        </p:nvCxnSpPr>
        <p:spPr>
          <a:xfrm flipH="1">
            <a:off x="5386795" y="4614090"/>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5" name="Straight Arrow Connector 144"/>
          <p:cNvCxnSpPr>
            <a:endCxn id="153" idx="0"/>
          </p:cNvCxnSpPr>
          <p:nvPr/>
        </p:nvCxnSpPr>
        <p:spPr>
          <a:xfrm flipH="1">
            <a:off x="5852501" y="4614090"/>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6" name="Straight Arrow Connector 145"/>
          <p:cNvCxnSpPr>
            <a:endCxn id="158" idx="0"/>
          </p:cNvCxnSpPr>
          <p:nvPr/>
        </p:nvCxnSpPr>
        <p:spPr>
          <a:xfrm>
            <a:off x="6534282" y="4614090"/>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7" name="Straight Arrow Connector 146"/>
          <p:cNvCxnSpPr/>
          <p:nvPr/>
        </p:nvCxnSpPr>
        <p:spPr>
          <a:xfrm flipH="1">
            <a:off x="6312013" y="4663134"/>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8" name="Straight Arrow Connector 147"/>
          <p:cNvCxnSpPr>
            <a:endCxn id="155" idx="0"/>
          </p:cNvCxnSpPr>
          <p:nvPr/>
        </p:nvCxnSpPr>
        <p:spPr>
          <a:xfrm>
            <a:off x="6394071" y="4663134"/>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9" name="Straight Arrow Connector 148"/>
          <p:cNvCxnSpPr>
            <a:endCxn id="156" idx="1"/>
          </p:cNvCxnSpPr>
          <p:nvPr/>
        </p:nvCxnSpPr>
        <p:spPr>
          <a:xfrm>
            <a:off x="6534282" y="4614090"/>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50" name="Straight Arrow Connector 149"/>
          <p:cNvCxnSpPr>
            <a:endCxn id="157" idx="0"/>
          </p:cNvCxnSpPr>
          <p:nvPr/>
        </p:nvCxnSpPr>
        <p:spPr>
          <a:xfrm>
            <a:off x="6534282" y="4614090"/>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51" name="Oval 150"/>
          <p:cNvSpPr/>
          <p:nvPr/>
        </p:nvSpPr>
        <p:spPr>
          <a:xfrm>
            <a:off x="4721212" y="5190203"/>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52" name="Oval 151"/>
          <p:cNvSpPr/>
          <p:nvPr/>
        </p:nvSpPr>
        <p:spPr>
          <a:xfrm>
            <a:off x="5188505" y="521705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53" name="Oval 152"/>
          <p:cNvSpPr/>
          <p:nvPr/>
        </p:nvSpPr>
        <p:spPr>
          <a:xfrm>
            <a:off x="5654211" y="5228168"/>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1</a:t>
            </a:r>
          </a:p>
        </p:txBody>
      </p:sp>
      <p:sp>
        <p:nvSpPr>
          <p:cNvPr id="154" name="Oval 153"/>
          <p:cNvSpPr/>
          <p:nvPr/>
        </p:nvSpPr>
        <p:spPr>
          <a:xfrm>
            <a:off x="6113723" y="5235751"/>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55" name="Oval 154"/>
          <p:cNvSpPr/>
          <p:nvPr/>
        </p:nvSpPr>
        <p:spPr>
          <a:xfrm>
            <a:off x="6581016" y="5262607"/>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56" name="Oval 155"/>
          <p:cNvSpPr/>
          <p:nvPr/>
        </p:nvSpPr>
        <p:spPr>
          <a:xfrm>
            <a:off x="7046721" y="5273717"/>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57" name="Oval 156"/>
          <p:cNvSpPr/>
          <p:nvPr/>
        </p:nvSpPr>
        <p:spPr>
          <a:xfrm>
            <a:off x="7529401" y="5273730"/>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58" name="Oval 157"/>
          <p:cNvSpPr/>
          <p:nvPr/>
        </p:nvSpPr>
        <p:spPr>
          <a:xfrm>
            <a:off x="7995107" y="528483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cxnSp>
        <p:nvCxnSpPr>
          <p:cNvPr id="177" name="Straight Arrow Connector 176"/>
          <p:cNvCxnSpPr>
            <a:endCxn id="185" idx="0"/>
          </p:cNvCxnSpPr>
          <p:nvPr/>
        </p:nvCxnSpPr>
        <p:spPr>
          <a:xfrm flipH="1">
            <a:off x="4362859" y="5525099"/>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8" name="Straight Arrow Connector 177"/>
          <p:cNvCxnSpPr>
            <a:endCxn id="186" idx="0"/>
          </p:cNvCxnSpPr>
          <p:nvPr/>
        </p:nvCxnSpPr>
        <p:spPr>
          <a:xfrm flipH="1">
            <a:off x="4830152" y="5525099"/>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9" name="Straight Arrow Connector 178"/>
          <p:cNvCxnSpPr>
            <a:endCxn id="187" idx="0"/>
          </p:cNvCxnSpPr>
          <p:nvPr/>
        </p:nvCxnSpPr>
        <p:spPr>
          <a:xfrm flipH="1">
            <a:off x="5295858" y="5525099"/>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0" name="Straight Arrow Connector 179"/>
          <p:cNvCxnSpPr>
            <a:endCxn id="192" idx="0"/>
          </p:cNvCxnSpPr>
          <p:nvPr/>
        </p:nvCxnSpPr>
        <p:spPr>
          <a:xfrm>
            <a:off x="5977639" y="5525099"/>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1" name="Straight Arrow Connector 180"/>
          <p:cNvCxnSpPr/>
          <p:nvPr/>
        </p:nvCxnSpPr>
        <p:spPr>
          <a:xfrm flipH="1">
            <a:off x="5755370" y="5574143"/>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2" name="Straight Arrow Connector 181"/>
          <p:cNvCxnSpPr>
            <a:endCxn id="189" idx="0"/>
          </p:cNvCxnSpPr>
          <p:nvPr/>
        </p:nvCxnSpPr>
        <p:spPr>
          <a:xfrm>
            <a:off x="5837428" y="5574143"/>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3" name="Straight Arrow Connector 182"/>
          <p:cNvCxnSpPr>
            <a:endCxn id="190" idx="1"/>
          </p:cNvCxnSpPr>
          <p:nvPr/>
        </p:nvCxnSpPr>
        <p:spPr>
          <a:xfrm>
            <a:off x="5977639" y="5525099"/>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4" name="Straight Arrow Connector 183"/>
          <p:cNvCxnSpPr>
            <a:endCxn id="191" idx="0"/>
          </p:cNvCxnSpPr>
          <p:nvPr/>
        </p:nvCxnSpPr>
        <p:spPr>
          <a:xfrm>
            <a:off x="5977639" y="5525099"/>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85" name="Oval 184"/>
          <p:cNvSpPr/>
          <p:nvPr/>
        </p:nvSpPr>
        <p:spPr>
          <a:xfrm>
            <a:off x="4164569" y="610121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86" name="Oval 185"/>
          <p:cNvSpPr/>
          <p:nvPr/>
        </p:nvSpPr>
        <p:spPr>
          <a:xfrm>
            <a:off x="4631862" y="612806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87" name="Oval 186"/>
          <p:cNvSpPr/>
          <p:nvPr/>
        </p:nvSpPr>
        <p:spPr>
          <a:xfrm>
            <a:off x="5097568" y="6139177"/>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1</a:t>
            </a:r>
            <a:endParaRPr lang="en-US" dirty="0"/>
          </a:p>
        </p:txBody>
      </p:sp>
      <p:sp>
        <p:nvSpPr>
          <p:cNvPr id="188" name="Oval 187"/>
          <p:cNvSpPr/>
          <p:nvPr/>
        </p:nvSpPr>
        <p:spPr>
          <a:xfrm>
            <a:off x="5557080" y="6146760"/>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89" name="Oval 188"/>
          <p:cNvSpPr/>
          <p:nvPr/>
        </p:nvSpPr>
        <p:spPr>
          <a:xfrm>
            <a:off x="6024373" y="617361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90" name="Oval 189"/>
          <p:cNvSpPr/>
          <p:nvPr/>
        </p:nvSpPr>
        <p:spPr>
          <a:xfrm>
            <a:off x="6490078" y="618472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91" name="Oval 190"/>
          <p:cNvSpPr/>
          <p:nvPr/>
        </p:nvSpPr>
        <p:spPr>
          <a:xfrm>
            <a:off x="6972758" y="618473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92" name="Oval 191"/>
          <p:cNvSpPr/>
          <p:nvPr/>
        </p:nvSpPr>
        <p:spPr>
          <a:xfrm>
            <a:off x="7438464" y="6195848"/>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1</a:t>
            </a:r>
            <a:endParaRPr lang="en-US" dirty="0"/>
          </a:p>
        </p:txBody>
      </p:sp>
      <p:grpSp>
        <p:nvGrpSpPr>
          <p:cNvPr id="193" name="Group 192"/>
          <p:cNvGrpSpPr/>
          <p:nvPr/>
        </p:nvGrpSpPr>
        <p:grpSpPr>
          <a:xfrm>
            <a:off x="1841949" y="4040339"/>
            <a:ext cx="745236" cy="644652"/>
            <a:chOff x="992254" y="3985150"/>
            <a:chExt cx="2965450" cy="2568575"/>
          </a:xfrm>
        </p:grpSpPr>
        <p:sp>
          <p:nvSpPr>
            <p:cNvPr id="194" name="Cube 193"/>
            <p:cNvSpPr/>
            <p:nvPr/>
          </p:nvSpPr>
          <p:spPr>
            <a:xfrm>
              <a:off x="2471804"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5" name="Cube 194"/>
            <p:cNvSpPr/>
            <p:nvPr/>
          </p:nvSpPr>
          <p:spPr>
            <a:xfrm>
              <a:off x="130975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6" name="Cube 195"/>
            <p:cNvSpPr/>
            <p:nvPr/>
          </p:nvSpPr>
          <p:spPr>
            <a:xfrm>
              <a:off x="247180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7" name="Cube 196"/>
            <p:cNvSpPr/>
            <p:nvPr/>
          </p:nvSpPr>
          <p:spPr>
            <a:xfrm>
              <a:off x="99225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8" name="Cube 197"/>
            <p:cNvSpPr/>
            <p:nvPr/>
          </p:nvSpPr>
          <p:spPr>
            <a:xfrm>
              <a:off x="2154304" y="5267850"/>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99" name="Cube 198"/>
            <p:cNvSpPr/>
            <p:nvPr/>
          </p:nvSpPr>
          <p:spPr>
            <a:xfrm>
              <a:off x="992254" y="4305825"/>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00" name="Cube 199"/>
            <p:cNvSpPr/>
            <p:nvPr/>
          </p:nvSpPr>
          <p:spPr>
            <a:xfrm>
              <a:off x="2159836" y="4293671"/>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142" name="Cube 141"/>
          <p:cNvSpPr/>
          <p:nvPr/>
        </p:nvSpPr>
        <p:spPr>
          <a:xfrm>
            <a:off x="2426990" y="4035800"/>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4" name="Content Placeholder 2"/>
          <p:cNvSpPr txBox="1">
            <a:spLocks/>
          </p:cNvSpPr>
          <p:nvPr/>
        </p:nvSpPr>
        <p:spPr>
          <a:xfrm>
            <a:off x="374393" y="5481387"/>
            <a:ext cx="8511610" cy="1185901"/>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dirty="0" smtClean="0"/>
              <a:t>Tree representation provides a compressed representation of sensor data</a:t>
            </a:r>
          </a:p>
        </p:txBody>
      </p:sp>
    </p:spTree>
    <p:extLst>
      <p:ext uri="{BB962C8B-B14F-4D97-AF65-F5344CB8AC3E}">
        <p14:creationId xmlns:p14="http://schemas.microsoft.com/office/powerpoint/2010/main" val="3511600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789" y="274638"/>
            <a:ext cx="8686800" cy="1143000"/>
          </a:xfrm>
        </p:spPr>
        <p:txBody>
          <a:bodyPr>
            <a:normAutofit/>
          </a:bodyPr>
          <a:lstStyle/>
          <a:p>
            <a:r>
              <a:rPr lang="en-US" dirty="0" smtClean="0">
                <a:solidFill>
                  <a:schemeClr val="tx2"/>
                </a:solidFill>
              </a:rPr>
              <a:t>Benefits</a:t>
            </a:r>
            <a:endParaRPr lang="en-US" dirty="0">
              <a:solidFill>
                <a:schemeClr val="tx2"/>
              </a:solidFill>
            </a:endParaRPr>
          </a:p>
        </p:txBody>
      </p:sp>
      <p:sp>
        <p:nvSpPr>
          <p:cNvPr id="8" name="Content Placeholder 2"/>
          <p:cNvSpPr>
            <a:spLocks noGrp="1"/>
          </p:cNvSpPr>
          <p:nvPr>
            <p:ph idx="1"/>
          </p:nvPr>
        </p:nvSpPr>
        <p:spPr>
          <a:xfrm>
            <a:off x="546328" y="1934057"/>
            <a:ext cx="8229600" cy="4525963"/>
          </a:xfrm>
        </p:spPr>
        <p:txBody>
          <a:bodyPr>
            <a:normAutofit/>
          </a:bodyPr>
          <a:lstStyle/>
          <a:p>
            <a:r>
              <a:rPr lang="en-US" dirty="0" smtClean="0"/>
              <a:t>Lower traffic congestion</a:t>
            </a:r>
          </a:p>
          <a:p>
            <a:endParaRPr lang="en-US" dirty="0"/>
          </a:p>
          <a:p>
            <a:r>
              <a:rPr lang="en-US" dirty="0" smtClean="0"/>
              <a:t>Higher fuel efficiency</a:t>
            </a:r>
          </a:p>
          <a:p>
            <a:endParaRPr lang="en-US" dirty="0"/>
          </a:p>
          <a:p>
            <a:r>
              <a:rPr lang="en-US" dirty="0" smtClean="0"/>
              <a:t>Improved human productivity</a:t>
            </a:r>
          </a:p>
          <a:p>
            <a:pPr marL="0" indent="0">
              <a:buNone/>
            </a:pPr>
            <a:endParaRPr lang="en-US" dirty="0" smtClean="0"/>
          </a:p>
          <a:p>
            <a:pPr marL="0" indent="0">
              <a:buNone/>
            </a:pPr>
            <a:endParaRPr lang="en-US" dirty="0" smtClean="0"/>
          </a:p>
        </p:txBody>
      </p:sp>
      <p:sp>
        <p:nvSpPr>
          <p:cNvPr id="10" name="Rectangle 9"/>
          <p:cNvSpPr/>
          <p:nvPr/>
        </p:nvSpPr>
        <p:spPr>
          <a:xfrm>
            <a:off x="345788" y="5533633"/>
            <a:ext cx="8686801" cy="523220"/>
          </a:xfrm>
          <a:prstGeom prst="rect">
            <a:avLst/>
          </a:prstGeom>
        </p:spPr>
        <p:txBody>
          <a:bodyPr wrap="square">
            <a:spAutoFit/>
          </a:bodyPr>
          <a:lstStyle/>
          <a:p>
            <a:pPr defTabSz="457200">
              <a:spcBef>
                <a:spcPct val="20000"/>
              </a:spcBef>
            </a:pPr>
            <a:r>
              <a:rPr lang="en-US" sz="2800" dirty="0" smtClean="0">
                <a:solidFill>
                  <a:srgbClr val="C0504D"/>
                </a:solidFill>
              </a:rPr>
              <a:t>“Estimated to save $100B annually in US alone” – WPI’08</a:t>
            </a:r>
            <a:endParaRPr lang="en-US" sz="2800" dirty="0">
              <a:solidFill>
                <a:srgbClr val="C0504D"/>
              </a:solidFill>
            </a:endParaRPr>
          </a:p>
        </p:txBody>
      </p:sp>
    </p:spTree>
    <p:extLst>
      <p:ext uri="{BB962C8B-B14F-4D97-AF65-F5344CB8AC3E}">
        <p14:creationId xmlns:p14="http://schemas.microsoft.com/office/powerpoint/2010/main" val="36058144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70705" y="4836337"/>
            <a:ext cx="8631205" cy="145559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dk1"/>
              </a:solidFill>
            </a:endParaRPr>
          </a:p>
        </p:txBody>
      </p:sp>
      <p:sp>
        <p:nvSpPr>
          <p:cNvPr id="67" name="Content Placeholder 2"/>
          <p:cNvSpPr>
            <a:spLocks noGrp="1"/>
          </p:cNvSpPr>
          <p:nvPr>
            <p:ph idx="1"/>
          </p:nvPr>
        </p:nvSpPr>
        <p:spPr>
          <a:xfrm>
            <a:off x="294744" y="1135759"/>
            <a:ext cx="8670641" cy="5076800"/>
          </a:xfrm>
        </p:spPr>
        <p:txBody>
          <a:bodyPr>
            <a:normAutofit fontScale="92500"/>
          </a:bodyPr>
          <a:lstStyle/>
          <a:p>
            <a:pPr marL="514350" indent="-514350">
              <a:buFont typeface="Arial"/>
              <a:buAutoNum type="arabicPeriod"/>
            </a:pPr>
            <a:r>
              <a:rPr lang="en-US" sz="4000" dirty="0"/>
              <a:t>How do we design an architecture where the cloud </a:t>
            </a:r>
            <a:r>
              <a:rPr lang="en-US" sz="4000" dirty="0" smtClean="0"/>
              <a:t>gets data </a:t>
            </a:r>
            <a:r>
              <a:rPr lang="en-US" sz="4000" dirty="0"/>
              <a:t>from multiple cars</a:t>
            </a:r>
            <a:r>
              <a:rPr lang="en-US" sz="4000" dirty="0" smtClean="0"/>
              <a:t>?</a:t>
            </a:r>
          </a:p>
          <a:p>
            <a:pPr marL="514350" indent="-514350">
              <a:buAutoNum type="arabicPeriod"/>
            </a:pPr>
            <a:endParaRPr lang="en-US" sz="4000" dirty="0"/>
          </a:p>
          <a:p>
            <a:pPr marL="514350" indent="-514350">
              <a:buAutoNum type="arabicPeriod"/>
            </a:pPr>
            <a:r>
              <a:rPr lang="en-US" sz="4000" dirty="0" smtClean="0"/>
              <a:t>How do cars send sensor data over limited-bandwidth link?</a:t>
            </a:r>
          </a:p>
          <a:p>
            <a:pPr marL="0" indent="0">
              <a:buNone/>
            </a:pPr>
            <a:endParaRPr lang="en-US" sz="4000" dirty="0"/>
          </a:p>
          <a:p>
            <a:pPr marL="0" indent="0">
              <a:buNone/>
            </a:pPr>
            <a:r>
              <a:rPr lang="en-US" sz="4000" dirty="0"/>
              <a:t>3</a:t>
            </a:r>
            <a:r>
              <a:rPr lang="en-US" sz="4000" dirty="0" smtClean="0"/>
              <a:t>. How do we deal with high packet loss 	inherent to these links?</a:t>
            </a:r>
          </a:p>
          <a:p>
            <a:endParaRPr lang="en-US" sz="4000" dirty="0"/>
          </a:p>
          <a:p>
            <a:endParaRPr lang="en-US" sz="4000" dirty="0" smtClean="0"/>
          </a:p>
          <a:p>
            <a:endParaRPr lang="en-US" sz="4000" dirty="0"/>
          </a:p>
          <a:p>
            <a:endParaRPr lang="en-US" sz="4000" dirty="0" smtClean="0"/>
          </a:p>
          <a:p>
            <a:endParaRPr lang="en-US" sz="4000" dirty="0"/>
          </a:p>
        </p:txBody>
      </p:sp>
    </p:spTree>
    <p:extLst>
      <p:ext uri="{BB962C8B-B14F-4D97-AF65-F5344CB8AC3E}">
        <p14:creationId xmlns:p14="http://schemas.microsoft.com/office/powerpoint/2010/main" val="332507815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9338" y="1600268"/>
            <a:ext cx="8904662" cy="5656218"/>
          </a:xfrm>
        </p:spPr>
        <p:txBody>
          <a:bodyPr>
            <a:normAutofit/>
          </a:bodyPr>
          <a:lstStyle/>
          <a:p>
            <a:r>
              <a:rPr lang="en-US" sz="3600" dirty="0" smtClean="0"/>
              <a:t>Tree divided into packets and sent</a:t>
            </a:r>
            <a:endParaRPr lang="en-US" sz="3600" dirty="0"/>
          </a:p>
        </p:txBody>
      </p:sp>
      <p:sp>
        <p:nvSpPr>
          <p:cNvPr id="41" name="Title 1"/>
          <p:cNvSpPr txBox="1">
            <a:spLocks/>
          </p:cNvSpPr>
          <p:nvPr/>
        </p:nvSpPr>
        <p:spPr>
          <a:xfrm>
            <a:off x="457200" y="416713"/>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tx2"/>
                </a:solidFill>
              </a:rPr>
              <a:t>How do we deal with packet loss?</a:t>
            </a:r>
            <a:endParaRPr lang="en-US" sz="3100" i="1" dirty="0">
              <a:solidFill>
                <a:schemeClr val="tx2"/>
              </a:solidFill>
            </a:endParaRPr>
          </a:p>
        </p:txBody>
      </p:sp>
      <p:grpSp>
        <p:nvGrpSpPr>
          <p:cNvPr id="54" name="Group 53"/>
          <p:cNvGrpSpPr/>
          <p:nvPr/>
        </p:nvGrpSpPr>
        <p:grpSpPr>
          <a:xfrm>
            <a:off x="679899" y="3684799"/>
            <a:ext cx="2965450" cy="2568575"/>
            <a:chOff x="992254" y="3985150"/>
            <a:chExt cx="2965450" cy="2568575"/>
          </a:xfrm>
        </p:grpSpPr>
        <p:sp>
          <p:nvSpPr>
            <p:cNvPr id="55" name="Cube 54"/>
            <p:cNvSpPr/>
            <p:nvPr/>
          </p:nvSpPr>
          <p:spPr>
            <a:xfrm>
              <a:off x="2471804"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6" name="Cube 55"/>
            <p:cNvSpPr/>
            <p:nvPr/>
          </p:nvSpPr>
          <p:spPr>
            <a:xfrm>
              <a:off x="130975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7" name="Cube 56"/>
            <p:cNvSpPr/>
            <p:nvPr/>
          </p:nvSpPr>
          <p:spPr>
            <a:xfrm>
              <a:off x="247180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8" name="Cube 57"/>
            <p:cNvSpPr/>
            <p:nvPr/>
          </p:nvSpPr>
          <p:spPr>
            <a:xfrm>
              <a:off x="99225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9" name="Cube 58"/>
            <p:cNvSpPr/>
            <p:nvPr/>
          </p:nvSpPr>
          <p:spPr>
            <a:xfrm>
              <a:off x="215430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0" name="Cube 59"/>
            <p:cNvSpPr/>
            <p:nvPr/>
          </p:nvSpPr>
          <p:spPr>
            <a:xfrm>
              <a:off x="992254" y="430582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61" name="Cube 60"/>
          <p:cNvSpPr/>
          <p:nvPr/>
        </p:nvSpPr>
        <p:spPr>
          <a:xfrm>
            <a:off x="2583308" y="4483601"/>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2" name="Cube 61"/>
          <p:cNvSpPr/>
          <p:nvPr/>
        </p:nvSpPr>
        <p:spPr>
          <a:xfrm>
            <a:off x="2001039" y="4002422"/>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3" name="Cube 62"/>
          <p:cNvSpPr/>
          <p:nvPr/>
        </p:nvSpPr>
        <p:spPr>
          <a:xfrm>
            <a:off x="2583308" y="4002422"/>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4" name="Cube 63"/>
          <p:cNvSpPr/>
          <p:nvPr/>
        </p:nvSpPr>
        <p:spPr>
          <a:xfrm>
            <a:off x="1841949" y="4643994"/>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5" name="Cube 64"/>
          <p:cNvSpPr/>
          <p:nvPr/>
        </p:nvSpPr>
        <p:spPr>
          <a:xfrm>
            <a:off x="2424218" y="4643994"/>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6" name="Oval 65"/>
          <p:cNvSpPr/>
          <p:nvPr/>
        </p:nvSpPr>
        <p:spPr>
          <a:xfrm>
            <a:off x="6273745" y="3521654"/>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cxnSp>
        <p:nvCxnSpPr>
          <p:cNvPr id="67" name="Straight Arrow Connector 66"/>
          <p:cNvCxnSpPr>
            <a:stCxn id="66" idx="3"/>
            <a:endCxn id="75" idx="0"/>
          </p:cNvCxnSpPr>
          <p:nvPr/>
        </p:nvCxnSpPr>
        <p:spPr>
          <a:xfrm flipH="1">
            <a:off x="4997467" y="3807505"/>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8" name="Straight Arrow Connector 67"/>
          <p:cNvCxnSpPr>
            <a:stCxn id="66" idx="3"/>
            <a:endCxn id="76" idx="0"/>
          </p:cNvCxnSpPr>
          <p:nvPr/>
        </p:nvCxnSpPr>
        <p:spPr>
          <a:xfrm flipH="1">
            <a:off x="5464760" y="3807505"/>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9" name="Straight Arrow Connector 68"/>
          <p:cNvCxnSpPr>
            <a:stCxn id="66" idx="3"/>
            <a:endCxn id="77" idx="0"/>
          </p:cNvCxnSpPr>
          <p:nvPr/>
        </p:nvCxnSpPr>
        <p:spPr>
          <a:xfrm flipH="1">
            <a:off x="5930465" y="3807505"/>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0" name="Straight Arrow Connector 69"/>
          <p:cNvCxnSpPr>
            <a:stCxn id="66" idx="5"/>
            <a:endCxn id="82" idx="0"/>
          </p:cNvCxnSpPr>
          <p:nvPr/>
        </p:nvCxnSpPr>
        <p:spPr>
          <a:xfrm>
            <a:off x="6612247" y="3807505"/>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1" name="Straight Arrow Connector 70"/>
          <p:cNvCxnSpPr>
            <a:stCxn id="66" idx="4"/>
            <a:endCxn id="78" idx="0"/>
          </p:cNvCxnSpPr>
          <p:nvPr/>
        </p:nvCxnSpPr>
        <p:spPr>
          <a:xfrm flipH="1">
            <a:off x="6389978" y="3856550"/>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2" name="Straight Arrow Connector 71"/>
          <p:cNvCxnSpPr>
            <a:stCxn id="66" idx="4"/>
            <a:endCxn id="79" idx="0"/>
          </p:cNvCxnSpPr>
          <p:nvPr/>
        </p:nvCxnSpPr>
        <p:spPr>
          <a:xfrm>
            <a:off x="6472035" y="3856550"/>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3" name="Straight Arrow Connector 72"/>
          <p:cNvCxnSpPr>
            <a:stCxn id="66" idx="5"/>
            <a:endCxn id="80" idx="1"/>
          </p:cNvCxnSpPr>
          <p:nvPr/>
        </p:nvCxnSpPr>
        <p:spPr>
          <a:xfrm>
            <a:off x="6612247" y="3807505"/>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4" name="Straight Arrow Connector 73"/>
          <p:cNvCxnSpPr>
            <a:stCxn id="66" idx="5"/>
            <a:endCxn id="81" idx="0"/>
          </p:cNvCxnSpPr>
          <p:nvPr/>
        </p:nvCxnSpPr>
        <p:spPr>
          <a:xfrm>
            <a:off x="6612247" y="3807505"/>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5" name="Oval 74"/>
          <p:cNvSpPr/>
          <p:nvPr/>
        </p:nvSpPr>
        <p:spPr>
          <a:xfrm>
            <a:off x="4799176" y="438361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6" name="Oval 75"/>
          <p:cNvSpPr/>
          <p:nvPr/>
        </p:nvSpPr>
        <p:spPr>
          <a:xfrm>
            <a:off x="5266469" y="4410474"/>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77" name="Oval 76"/>
          <p:cNvSpPr/>
          <p:nvPr/>
        </p:nvSpPr>
        <p:spPr>
          <a:xfrm>
            <a:off x="5732175" y="4421584"/>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78" name="Oval 77"/>
          <p:cNvSpPr/>
          <p:nvPr/>
        </p:nvSpPr>
        <p:spPr>
          <a:xfrm>
            <a:off x="6191687" y="4429166"/>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1</a:t>
            </a:r>
          </a:p>
        </p:txBody>
      </p:sp>
      <p:sp>
        <p:nvSpPr>
          <p:cNvPr id="79" name="Oval 78"/>
          <p:cNvSpPr/>
          <p:nvPr/>
        </p:nvSpPr>
        <p:spPr>
          <a:xfrm>
            <a:off x="6658980" y="445602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80" name="Oval 79"/>
          <p:cNvSpPr/>
          <p:nvPr/>
        </p:nvSpPr>
        <p:spPr>
          <a:xfrm>
            <a:off x="7124686" y="446713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81" name="Oval 80"/>
          <p:cNvSpPr/>
          <p:nvPr/>
        </p:nvSpPr>
        <p:spPr>
          <a:xfrm>
            <a:off x="7607366" y="4467145"/>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82" name="Oval 81"/>
          <p:cNvSpPr/>
          <p:nvPr/>
        </p:nvSpPr>
        <p:spPr>
          <a:xfrm>
            <a:off x="8073071" y="4478255"/>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cxnSp>
        <p:nvCxnSpPr>
          <p:cNvPr id="83" name="Straight Arrow Connector 82"/>
          <p:cNvCxnSpPr>
            <a:endCxn id="91" idx="0"/>
          </p:cNvCxnSpPr>
          <p:nvPr/>
        </p:nvCxnSpPr>
        <p:spPr>
          <a:xfrm flipH="1">
            <a:off x="4919502" y="4735026"/>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4" name="Straight Arrow Connector 83"/>
          <p:cNvCxnSpPr>
            <a:endCxn id="92" idx="0"/>
          </p:cNvCxnSpPr>
          <p:nvPr/>
        </p:nvCxnSpPr>
        <p:spPr>
          <a:xfrm flipH="1">
            <a:off x="5386795" y="4735026"/>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5" name="Straight Arrow Connector 84"/>
          <p:cNvCxnSpPr>
            <a:endCxn id="93" idx="0"/>
          </p:cNvCxnSpPr>
          <p:nvPr/>
        </p:nvCxnSpPr>
        <p:spPr>
          <a:xfrm flipH="1">
            <a:off x="5852501" y="4735026"/>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6" name="Straight Arrow Connector 85"/>
          <p:cNvCxnSpPr>
            <a:endCxn id="98" idx="0"/>
          </p:cNvCxnSpPr>
          <p:nvPr/>
        </p:nvCxnSpPr>
        <p:spPr>
          <a:xfrm>
            <a:off x="6534282" y="4735026"/>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7" name="Straight Arrow Connector 86"/>
          <p:cNvCxnSpPr/>
          <p:nvPr/>
        </p:nvCxnSpPr>
        <p:spPr>
          <a:xfrm flipH="1">
            <a:off x="6312013" y="4784070"/>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8" name="Straight Arrow Connector 87"/>
          <p:cNvCxnSpPr>
            <a:endCxn id="95" idx="0"/>
          </p:cNvCxnSpPr>
          <p:nvPr/>
        </p:nvCxnSpPr>
        <p:spPr>
          <a:xfrm>
            <a:off x="6394071" y="4784070"/>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9" name="Straight Arrow Connector 88"/>
          <p:cNvCxnSpPr>
            <a:endCxn id="96" idx="1"/>
          </p:cNvCxnSpPr>
          <p:nvPr/>
        </p:nvCxnSpPr>
        <p:spPr>
          <a:xfrm>
            <a:off x="6534282" y="4735026"/>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0" name="Straight Arrow Connector 89"/>
          <p:cNvCxnSpPr>
            <a:endCxn id="97" idx="0"/>
          </p:cNvCxnSpPr>
          <p:nvPr/>
        </p:nvCxnSpPr>
        <p:spPr>
          <a:xfrm>
            <a:off x="6534282" y="4735026"/>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91" name="Oval 90"/>
          <p:cNvSpPr/>
          <p:nvPr/>
        </p:nvSpPr>
        <p:spPr>
          <a:xfrm>
            <a:off x="4721212" y="531113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2" name="Oval 91"/>
          <p:cNvSpPr/>
          <p:nvPr/>
        </p:nvSpPr>
        <p:spPr>
          <a:xfrm>
            <a:off x="5188505" y="5337995"/>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93" name="Oval 92"/>
          <p:cNvSpPr/>
          <p:nvPr/>
        </p:nvSpPr>
        <p:spPr>
          <a:xfrm>
            <a:off x="5654211" y="5349104"/>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1</a:t>
            </a:r>
          </a:p>
        </p:txBody>
      </p:sp>
      <p:sp>
        <p:nvSpPr>
          <p:cNvPr id="94" name="Oval 93"/>
          <p:cNvSpPr/>
          <p:nvPr/>
        </p:nvSpPr>
        <p:spPr>
          <a:xfrm>
            <a:off x="6113723" y="5356687"/>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95" name="Oval 94"/>
          <p:cNvSpPr/>
          <p:nvPr/>
        </p:nvSpPr>
        <p:spPr>
          <a:xfrm>
            <a:off x="6581016" y="5383543"/>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96" name="Oval 95"/>
          <p:cNvSpPr/>
          <p:nvPr/>
        </p:nvSpPr>
        <p:spPr>
          <a:xfrm>
            <a:off x="7046721" y="5394653"/>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97" name="Oval 96"/>
          <p:cNvSpPr/>
          <p:nvPr/>
        </p:nvSpPr>
        <p:spPr>
          <a:xfrm>
            <a:off x="7529401" y="539466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98" name="Oval 97"/>
          <p:cNvSpPr/>
          <p:nvPr/>
        </p:nvSpPr>
        <p:spPr>
          <a:xfrm>
            <a:off x="7995107" y="5405775"/>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cxnSp>
        <p:nvCxnSpPr>
          <p:cNvPr id="99" name="Straight Arrow Connector 98"/>
          <p:cNvCxnSpPr>
            <a:endCxn id="107" idx="0"/>
          </p:cNvCxnSpPr>
          <p:nvPr/>
        </p:nvCxnSpPr>
        <p:spPr>
          <a:xfrm flipH="1">
            <a:off x="4362859" y="5646035"/>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0" name="Straight Arrow Connector 99"/>
          <p:cNvCxnSpPr>
            <a:endCxn id="108" idx="0"/>
          </p:cNvCxnSpPr>
          <p:nvPr/>
        </p:nvCxnSpPr>
        <p:spPr>
          <a:xfrm flipH="1">
            <a:off x="4830152" y="5646035"/>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1" name="Straight Arrow Connector 100"/>
          <p:cNvCxnSpPr>
            <a:endCxn id="109" idx="0"/>
          </p:cNvCxnSpPr>
          <p:nvPr/>
        </p:nvCxnSpPr>
        <p:spPr>
          <a:xfrm flipH="1">
            <a:off x="5295858" y="5646035"/>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2" name="Straight Arrow Connector 101"/>
          <p:cNvCxnSpPr>
            <a:endCxn id="114" idx="0"/>
          </p:cNvCxnSpPr>
          <p:nvPr/>
        </p:nvCxnSpPr>
        <p:spPr>
          <a:xfrm>
            <a:off x="5977639" y="5646035"/>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3" name="Straight Arrow Connector 102"/>
          <p:cNvCxnSpPr/>
          <p:nvPr/>
        </p:nvCxnSpPr>
        <p:spPr>
          <a:xfrm flipH="1">
            <a:off x="5755370" y="5695079"/>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4" name="Straight Arrow Connector 103"/>
          <p:cNvCxnSpPr>
            <a:endCxn id="111" idx="0"/>
          </p:cNvCxnSpPr>
          <p:nvPr/>
        </p:nvCxnSpPr>
        <p:spPr>
          <a:xfrm>
            <a:off x="5837428" y="5695079"/>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5" name="Straight Arrow Connector 104"/>
          <p:cNvCxnSpPr>
            <a:endCxn id="112" idx="1"/>
          </p:cNvCxnSpPr>
          <p:nvPr/>
        </p:nvCxnSpPr>
        <p:spPr>
          <a:xfrm>
            <a:off x="5977639" y="5646035"/>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6" name="Straight Arrow Connector 105"/>
          <p:cNvCxnSpPr>
            <a:endCxn id="113" idx="0"/>
          </p:cNvCxnSpPr>
          <p:nvPr/>
        </p:nvCxnSpPr>
        <p:spPr>
          <a:xfrm>
            <a:off x="5977639" y="5646035"/>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07" name="Oval 106"/>
          <p:cNvSpPr/>
          <p:nvPr/>
        </p:nvSpPr>
        <p:spPr>
          <a:xfrm>
            <a:off x="4164569" y="622214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8" name="Oval 107"/>
          <p:cNvSpPr/>
          <p:nvPr/>
        </p:nvSpPr>
        <p:spPr>
          <a:xfrm>
            <a:off x="4631862" y="6249004"/>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09" name="Oval 108"/>
          <p:cNvSpPr/>
          <p:nvPr/>
        </p:nvSpPr>
        <p:spPr>
          <a:xfrm>
            <a:off x="5097568" y="6260113"/>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1</a:t>
            </a:r>
            <a:endParaRPr lang="en-US" dirty="0"/>
          </a:p>
        </p:txBody>
      </p:sp>
      <p:sp>
        <p:nvSpPr>
          <p:cNvPr id="110" name="Oval 109"/>
          <p:cNvSpPr/>
          <p:nvPr/>
        </p:nvSpPr>
        <p:spPr>
          <a:xfrm>
            <a:off x="5557080" y="626769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1" name="Oval 110"/>
          <p:cNvSpPr/>
          <p:nvPr/>
        </p:nvSpPr>
        <p:spPr>
          <a:xfrm>
            <a:off x="6024373" y="629455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2" name="Oval 111"/>
          <p:cNvSpPr/>
          <p:nvPr/>
        </p:nvSpPr>
        <p:spPr>
          <a:xfrm>
            <a:off x="6490078" y="630566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3" name="Oval 112"/>
          <p:cNvSpPr/>
          <p:nvPr/>
        </p:nvSpPr>
        <p:spPr>
          <a:xfrm>
            <a:off x="6972758" y="6305675"/>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4" name="Oval 113"/>
          <p:cNvSpPr/>
          <p:nvPr/>
        </p:nvSpPr>
        <p:spPr>
          <a:xfrm>
            <a:off x="7438464" y="6316784"/>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1</a:t>
            </a:r>
            <a:endParaRPr lang="en-US" dirty="0"/>
          </a:p>
        </p:txBody>
      </p:sp>
      <p:grpSp>
        <p:nvGrpSpPr>
          <p:cNvPr id="115" name="Group 114"/>
          <p:cNvGrpSpPr/>
          <p:nvPr/>
        </p:nvGrpSpPr>
        <p:grpSpPr>
          <a:xfrm>
            <a:off x="1841949" y="4161275"/>
            <a:ext cx="745236" cy="644652"/>
            <a:chOff x="992254" y="3985150"/>
            <a:chExt cx="2965450" cy="2568575"/>
          </a:xfrm>
        </p:grpSpPr>
        <p:sp>
          <p:nvSpPr>
            <p:cNvPr id="116" name="Cube 115"/>
            <p:cNvSpPr/>
            <p:nvPr/>
          </p:nvSpPr>
          <p:spPr>
            <a:xfrm>
              <a:off x="2471804"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7" name="Cube 116"/>
            <p:cNvSpPr/>
            <p:nvPr/>
          </p:nvSpPr>
          <p:spPr>
            <a:xfrm>
              <a:off x="130975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8" name="Cube 117"/>
            <p:cNvSpPr/>
            <p:nvPr/>
          </p:nvSpPr>
          <p:spPr>
            <a:xfrm>
              <a:off x="247180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9" name="Cube 118"/>
            <p:cNvSpPr/>
            <p:nvPr/>
          </p:nvSpPr>
          <p:spPr>
            <a:xfrm>
              <a:off x="99225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0" name="Cube 119"/>
            <p:cNvSpPr/>
            <p:nvPr/>
          </p:nvSpPr>
          <p:spPr>
            <a:xfrm>
              <a:off x="2154304" y="5267850"/>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1" name="Cube 120"/>
            <p:cNvSpPr/>
            <p:nvPr/>
          </p:nvSpPr>
          <p:spPr>
            <a:xfrm>
              <a:off x="992254" y="4305825"/>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2" name="Cube 121"/>
            <p:cNvSpPr/>
            <p:nvPr/>
          </p:nvSpPr>
          <p:spPr>
            <a:xfrm>
              <a:off x="2159836" y="4293671"/>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123" name="Cube 122"/>
          <p:cNvSpPr/>
          <p:nvPr/>
        </p:nvSpPr>
        <p:spPr>
          <a:xfrm>
            <a:off x="2426990" y="4156736"/>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Freeform 1"/>
          <p:cNvSpPr/>
          <p:nvPr/>
        </p:nvSpPr>
        <p:spPr>
          <a:xfrm>
            <a:off x="4401396" y="3481342"/>
            <a:ext cx="3144589" cy="1471371"/>
          </a:xfrm>
          <a:custGeom>
            <a:avLst/>
            <a:gdLst>
              <a:gd name="connsiteX0" fmla="*/ 2318126 w 3144589"/>
              <a:gd name="connsiteY0" fmla="*/ 0 h 1471371"/>
              <a:gd name="connsiteX1" fmla="*/ 2318126 w 3144589"/>
              <a:gd name="connsiteY1" fmla="*/ 0 h 1471371"/>
              <a:gd name="connsiteX2" fmla="*/ 1773871 w 3144589"/>
              <a:gd name="connsiteY2" fmla="*/ 20156 h 1471371"/>
              <a:gd name="connsiteX3" fmla="*/ 0 w 3144589"/>
              <a:gd name="connsiteY3" fmla="*/ 1048100 h 1471371"/>
              <a:gd name="connsiteX4" fmla="*/ 0 w 3144589"/>
              <a:gd name="connsiteY4" fmla="*/ 1410904 h 1471371"/>
              <a:gd name="connsiteX5" fmla="*/ 3124431 w 3144589"/>
              <a:gd name="connsiteY5" fmla="*/ 1471371 h 1471371"/>
              <a:gd name="connsiteX6" fmla="*/ 3144589 w 3144589"/>
              <a:gd name="connsiteY6" fmla="*/ 947321 h 1471371"/>
              <a:gd name="connsiteX7" fmla="*/ 2318126 w 3144589"/>
              <a:gd name="connsiteY7" fmla="*/ 0 h 147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4589" h="1471371">
                <a:moveTo>
                  <a:pt x="2318126" y="0"/>
                </a:moveTo>
                <a:lnTo>
                  <a:pt x="2318126" y="0"/>
                </a:lnTo>
                <a:cubicBezTo>
                  <a:pt x="1814204" y="20995"/>
                  <a:pt x="1995745" y="20156"/>
                  <a:pt x="1773871" y="20156"/>
                </a:cubicBezTo>
                <a:lnTo>
                  <a:pt x="0" y="1048100"/>
                </a:lnTo>
                <a:lnTo>
                  <a:pt x="0" y="1410904"/>
                </a:lnTo>
                <a:lnTo>
                  <a:pt x="3124431" y="1471371"/>
                </a:lnTo>
                <a:lnTo>
                  <a:pt x="3144589" y="947321"/>
                </a:lnTo>
                <a:lnTo>
                  <a:pt x="2318126" y="0"/>
                </a:lnTo>
                <a:close/>
              </a:path>
            </a:pathLst>
          </a:custGeom>
          <a:gradFill flip="none" rotWithShape="1">
            <a:gsLst>
              <a:gs pos="0">
                <a:schemeClr val="accent1">
                  <a:tint val="100000"/>
                  <a:shade val="100000"/>
                  <a:satMod val="130000"/>
                  <a:alpha val="6000"/>
                </a:schemeClr>
              </a:gs>
              <a:gs pos="100000">
                <a:schemeClr val="accent1">
                  <a:tint val="50000"/>
                  <a:shade val="100000"/>
                  <a:satMod val="350000"/>
                  <a:alpha val="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p:cNvSpPr/>
          <p:nvPr/>
        </p:nvSpPr>
        <p:spPr>
          <a:xfrm>
            <a:off x="4676570" y="4434270"/>
            <a:ext cx="3934187" cy="1280966"/>
          </a:xfrm>
          <a:custGeom>
            <a:avLst/>
            <a:gdLst>
              <a:gd name="connsiteX0" fmla="*/ 3063958 w 4172627"/>
              <a:gd name="connsiteY0" fmla="*/ 483738 h 1330281"/>
              <a:gd name="connsiteX1" fmla="*/ 3043801 w 4172627"/>
              <a:gd name="connsiteY1" fmla="*/ 0 h 1330281"/>
              <a:gd name="connsiteX2" fmla="*/ 4172627 w 4172627"/>
              <a:gd name="connsiteY2" fmla="*/ 0 h 1330281"/>
              <a:gd name="connsiteX3" fmla="*/ 4152470 w 4172627"/>
              <a:gd name="connsiteY3" fmla="*/ 463583 h 1330281"/>
              <a:gd name="connsiteX4" fmla="*/ 3023643 w 4172627"/>
              <a:gd name="connsiteY4" fmla="*/ 866698 h 1330281"/>
              <a:gd name="connsiteX5" fmla="*/ 2943013 w 4172627"/>
              <a:gd name="connsiteY5" fmla="*/ 1330281 h 1330281"/>
              <a:gd name="connsiteX6" fmla="*/ 0 w 4172627"/>
              <a:gd name="connsiteY6" fmla="*/ 1249658 h 1330281"/>
              <a:gd name="connsiteX7" fmla="*/ 80631 w 4172627"/>
              <a:gd name="connsiteY7" fmla="*/ 745763 h 1330281"/>
              <a:gd name="connsiteX8" fmla="*/ 2922855 w 4172627"/>
              <a:gd name="connsiteY8" fmla="*/ 765919 h 1330281"/>
              <a:gd name="connsiteX9" fmla="*/ 3063958 w 4172627"/>
              <a:gd name="connsiteY9" fmla="*/ 483738 h 133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2627" h="1330281">
                <a:moveTo>
                  <a:pt x="3063958" y="483738"/>
                </a:moveTo>
                <a:lnTo>
                  <a:pt x="3043801" y="0"/>
                </a:lnTo>
                <a:lnTo>
                  <a:pt x="4172627" y="0"/>
                </a:lnTo>
                <a:lnTo>
                  <a:pt x="4152470" y="463583"/>
                </a:lnTo>
                <a:lnTo>
                  <a:pt x="3023643" y="866698"/>
                </a:lnTo>
                <a:lnTo>
                  <a:pt x="2943013" y="1330281"/>
                </a:lnTo>
                <a:lnTo>
                  <a:pt x="0" y="1249658"/>
                </a:lnTo>
                <a:lnTo>
                  <a:pt x="80631" y="745763"/>
                </a:lnTo>
                <a:lnTo>
                  <a:pt x="2922855" y="765919"/>
                </a:lnTo>
                <a:lnTo>
                  <a:pt x="3063958" y="483738"/>
                </a:lnTo>
                <a:close/>
              </a:path>
            </a:pathLst>
          </a:custGeom>
          <a:solidFill>
            <a:schemeClr val="accent2">
              <a:lumMod val="40000"/>
              <a:lumOff val="60000"/>
              <a:alpha val="6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Freeform 124"/>
          <p:cNvSpPr/>
          <p:nvPr/>
        </p:nvSpPr>
        <p:spPr>
          <a:xfrm>
            <a:off x="4051681" y="5381590"/>
            <a:ext cx="4414519" cy="1330281"/>
          </a:xfrm>
          <a:custGeom>
            <a:avLst/>
            <a:gdLst>
              <a:gd name="connsiteX0" fmla="*/ 3446953 w 4414519"/>
              <a:gd name="connsiteY0" fmla="*/ 382960 h 1330281"/>
              <a:gd name="connsiteX1" fmla="*/ 3547741 w 4414519"/>
              <a:gd name="connsiteY1" fmla="*/ 0 h 1330281"/>
              <a:gd name="connsiteX2" fmla="*/ 4414519 w 4414519"/>
              <a:gd name="connsiteY2" fmla="*/ 0 h 1330281"/>
              <a:gd name="connsiteX3" fmla="*/ 4414519 w 4414519"/>
              <a:gd name="connsiteY3" fmla="*/ 403115 h 1330281"/>
              <a:gd name="connsiteX4" fmla="*/ 3870263 w 4414519"/>
              <a:gd name="connsiteY4" fmla="*/ 423271 h 1330281"/>
              <a:gd name="connsiteX5" fmla="*/ 3870263 w 4414519"/>
              <a:gd name="connsiteY5" fmla="*/ 1330281 h 1330281"/>
              <a:gd name="connsiteX6" fmla="*/ 0 w 4414519"/>
              <a:gd name="connsiteY6" fmla="*/ 1249658 h 1330281"/>
              <a:gd name="connsiteX7" fmla="*/ 20158 w 4414519"/>
              <a:gd name="connsiteY7" fmla="*/ 725608 h 1330281"/>
              <a:gd name="connsiteX8" fmla="*/ 3386480 w 4414519"/>
              <a:gd name="connsiteY8" fmla="*/ 745763 h 1330281"/>
              <a:gd name="connsiteX9" fmla="*/ 3446953 w 4414519"/>
              <a:gd name="connsiteY9" fmla="*/ 382960 h 133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4519" h="1330281">
                <a:moveTo>
                  <a:pt x="3446953" y="382960"/>
                </a:moveTo>
                <a:lnTo>
                  <a:pt x="3547741" y="0"/>
                </a:lnTo>
                <a:lnTo>
                  <a:pt x="4414519" y="0"/>
                </a:lnTo>
                <a:lnTo>
                  <a:pt x="4414519" y="403115"/>
                </a:lnTo>
                <a:lnTo>
                  <a:pt x="3870263" y="423271"/>
                </a:lnTo>
                <a:lnTo>
                  <a:pt x="3870263" y="1330281"/>
                </a:lnTo>
                <a:lnTo>
                  <a:pt x="0" y="1249658"/>
                </a:lnTo>
                <a:lnTo>
                  <a:pt x="20158" y="725608"/>
                </a:lnTo>
                <a:lnTo>
                  <a:pt x="3386480" y="745763"/>
                </a:lnTo>
                <a:lnTo>
                  <a:pt x="3446953" y="382960"/>
                </a:lnTo>
                <a:close/>
              </a:path>
            </a:pathLst>
          </a:custGeom>
          <a:solidFill>
            <a:schemeClr val="accent3">
              <a:lumMod val="50000"/>
              <a:alpha val="6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02469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9338" y="1600268"/>
            <a:ext cx="8904662" cy="5656218"/>
          </a:xfrm>
        </p:spPr>
        <p:txBody>
          <a:bodyPr>
            <a:normAutofit/>
          </a:bodyPr>
          <a:lstStyle/>
          <a:p>
            <a:r>
              <a:rPr lang="en-US" sz="3600" dirty="0" smtClean="0"/>
              <a:t>Tree divided into packets and sent</a:t>
            </a:r>
          </a:p>
          <a:p>
            <a:r>
              <a:rPr lang="en-US" sz="3600" dirty="0"/>
              <a:t>Links to the cloud may fail </a:t>
            </a:r>
            <a:r>
              <a:rPr lang="en-US" sz="3600" dirty="0">
                <a:sym typeface="Wingdings"/>
              </a:rPr>
              <a:t> packet loss</a:t>
            </a:r>
            <a:endParaRPr lang="en-US" sz="3600" dirty="0"/>
          </a:p>
          <a:p>
            <a:pPr marL="0" indent="0">
              <a:buNone/>
            </a:pPr>
            <a:endParaRPr lang="en-US" sz="3600" dirty="0"/>
          </a:p>
        </p:txBody>
      </p:sp>
      <p:sp>
        <p:nvSpPr>
          <p:cNvPr id="41" name="Title 1"/>
          <p:cNvSpPr txBox="1">
            <a:spLocks/>
          </p:cNvSpPr>
          <p:nvPr/>
        </p:nvSpPr>
        <p:spPr>
          <a:xfrm>
            <a:off x="457200" y="416713"/>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tx2"/>
                </a:solidFill>
              </a:rPr>
              <a:t>How do we deal with packet loss?</a:t>
            </a:r>
            <a:endParaRPr lang="en-US" sz="3100" i="1" dirty="0">
              <a:solidFill>
                <a:schemeClr val="tx2"/>
              </a:solidFill>
            </a:endParaRPr>
          </a:p>
        </p:txBody>
      </p:sp>
      <p:grpSp>
        <p:nvGrpSpPr>
          <p:cNvPr id="54" name="Group 53"/>
          <p:cNvGrpSpPr/>
          <p:nvPr/>
        </p:nvGrpSpPr>
        <p:grpSpPr>
          <a:xfrm>
            <a:off x="679899" y="3684799"/>
            <a:ext cx="2965450" cy="2568575"/>
            <a:chOff x="992254" y="3985150"/>
            <a:chExt cx="2965450" cy="2568575"/>
          </a:xfrm>
        </p:grpSpPr>
        <p:sp>
          <p:nvSpPr>
            <p:cNvPr id="55" name="Cube 54"/>
            <p:cNvSpPr/>
            <p:nvPr/>
          </p:nvSpPr>
          <p:spPr>
            <a:xfrm>
              <a:off x="2471804"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6" name="Cube 55"/>
            <p:cNvSpPr/>
            <p:nvPr/>
          </p:nvSpPr>
          <p:spPr>
            <a:xfrm>
              <a:off x="130975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7" name="Cube 56"/>
            <p:cNvSpPr/>
            <p:nvPr/>
          </p:nvSpPr>
          <p:spPr>
            <a:xfrm>
              <a:off x="247180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8" name="Cube 57"/>
            <p:cNvSpPr/>
            <p:nvPr/>
          </p:nvSpPr>
          <p:spPr>
            <a:xfrm>
              <a:off x="99225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9" name="Cube 58"/>
            <p:cNvSpPr/>
            <p:nvPr/>
          </p:nvSpPr>
          <p:spPr>
            <a:xfrm>
              <a:off x="215430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0" name="Cube 59"/>
            <p:cNvSpPr/>
            <p:nvPr/>
          </p:nvSpPr>
          <p:spPr>
            <a:xfrm>
              <a:off x="992254" y="430582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61" name="Cube 60"/>
          <p:cNvSpPr/>
          <p:nvPr/>
        </p:nvSpPr>
        <p:spPr>
          <a:xfrm>
            <a:off x="2583308" y="4483601"/>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2" name="Cube 61"/>
          <p:cNvSpPr/>
          <p:nvPr/>
        </p:nvSpPr>
        <p:spPr>
          <a:xfrm>
            <a:off x="2001039" y="4002422"/>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3" name="Cube 62"/>
          <p:cNvSpPr/>
          <p:nvPr/>
        </p:nvSpPr>
        <p:spPr>
          <a:xfrm>
            <a:off x="2583308" y="4002422"/>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4" name="Cube 63"/>
          <p:cNvSpPr/>
          <p:nvPr/>
        </p:nvSpPr>
        <p:spPr>
          <a:xfrm>
            <a:off x="1841949" y="4643994"/>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5" name="Cube 64"/>
          <p:cNvSpPr/>
          <p:nvPr/>
        </p:nvSpPr>
        <p:spPr>
          <a:xfrm>
            <a:off x="2424218" y="4643994"/>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6" name="Oval 65"/>
          <p:cNvSpPr/>
          <p:nvPr/>
        </p:nvSpPr>
        <p:spPr>
          <a:xfrm>
            <a:off x="6273745" y="3521654"/>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cxnSp>
        <p:nvCxnSpPr>
          <p:cNvPr id="67" name="Straight Arrow Connector 66"/>
          <p:cNvCxnSpPr>
            <a:stCxn id="66" idx="3"/>
            <a:endCxn id="75" idx="0"/>
          </p:cNvCxnSpPr>
          <p:nvPr/>
        </p:nvCxnSpPr>
        <p:spPr>
          <a:xfrm flipH="1">
            <a:off x="4997467" y="3807505"/>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8" name="Straight Arrow Connector 67"/>
          <p:cNvCxnSpPr>
            <a:stCxn id="66" idx="3"/>
            <a:endCxn id="76" idx="0"/>
          </p:cNvCxnSpPr>
          <p:nvPr/>
        </p:nvCxnSpPr>
        <p:spPr>
          <a:xfrm flipH="1">
            <a:off x="5464760" y="3807505"/>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9" name="Straight Arrow Connector 68"/>
          <p:cNvCxnSpPr>
            <a:stCxn id="66" idx="3"/>
            <a:endCxn id="77" idx="0"/>
          </p:cNvCxnSpPr>
          <p:nvPr/>
        </p:nvCxnSpPr>
        <p:spPr>
          <a:xfrm flipH="1">
            <a:off x="5930465" y="3807505"/>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0" name="Straight Arrow Connector 69"/>
          <p:cNvCxnSpPr>
            <a:stCxn id="66" idx="5"/>
            <a:endCxn id="82" idx="0"/>
          </p:cNvCxnSpPr>
          <p:nvPr/>
        </p:nvCxnSpPr>
        <p:spPr>
          <a:xfrm>
            <a:off x="6612247" y="3807505"/>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1" name="Straight Arrow Connector 70"/>
          <p:cNvCxnSpPr>
            <a:stCxn id="66" idx="4"/>
            <a:endCxn id="78" idx="0"/>
          </p:cNvCxnSpPr>
          <p:nvPr/>
        </p:nvCxnSpPr>
        <p:spPr>
          <a:xfrm flipH="1">
            <a:off x="6389978" y="3856550"/>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2" name="Straight Arrow Connector 71"/>
          <p:cNvCxnSpPr>
            <a:stCxn id="66" idx="4"/>
            <a:endCxn id="79" idx="0"/>
          </p:cNvCxnSpPr>
          <p:nvPr/>
        </p:nvCxnSpPr>
        <p:spPr>
          <a:xfrm>
            <a:off x="6472035" y="3856550"/>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3" name="Straight Arrow Connector 72"/>
          <p:cNvCxnSpPr>
            <a:stCxn id="66" idx="5"/>
            <a:endCxn id="80" idx="1"/>
          </p:cNvCxnSpPr>
          <p:nvPr/>
        </p:nvCxnSpPr>
        <p:spPr>
          <a:xfrm>
            <a:off x="6612247" y="3807505"/>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4" name="Straight Arrow Connector 73"/>
          <p:cNvCxnSpPr>
            <a:stCxn id="66" idx="5"/>
            <a:endCxn id="81" idx="0"/>
          </p:cNvCxnSpPr>
          <p:nvPr/>
        </p:nvCxnSpPr>
        <p:spPr>
          <a:xfrm>
            <a:off x="6612247" y="3807505"/>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5" name="Oval 74"/>
          <p:cNvSpPr/>
          <p:nvPr/>
        </p:nvSpPr>
        <p:spPr>
          <a:xfrm>
            <a:off x="4799176" y="438361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6" name="Oval 75"/>
          <p:cNvSpPr/>
          <p:nvPr/>
        </p:nvSpPr>
        <p:spPr>
          <a:xfrm>
            <a:off x="5266469" y="4410474"/>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77" name="Oval 76"/>
          <p:cNvSpPr/>
          <p:nvPr/>
        </p:nvSpPr>
        <p:spPr>
          <a:xfrm>
            <a:off x="5732175" y="4421584"/>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78" name="Oval 77"/>
          <p:cNvSpPr/>
          <p:nvPr/>
        </p:nvSpPr>
        <p:spPr>
          <a:xfrm>
            <a:off x="6191687" y="4429166"/>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1</a:t>
            </a:r>
          </a:p>
        </p:txBody>
      </p:sp>
      <p:sp>
        <p:nvSpPr>
          <p:cNvPr id="79" name="Oval 78"/>
          <p:cNvSpPr/>
          <p:nvPr/>
        </p:nvSpPr>
        <p:spPr>
          <a:xfrm>
            <a:off x="6658980" y="445602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80" name="Oval 79"/>
          <p:cNvSpPr/>
          <p:nvPr/>
        </p:nvSpPr>
        <p:spPr>
          <a:xfrm>
            <a:off x="7124686" y="446713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81" name="Oval 80"/>
          <p:cNvSpPr/>
          <p:nvPr/>
        </p:nvSpPr>
        <p:spPr>
          <a:xfrm>
            <a:off x="7607366" y="4467145"/>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82" name="Oval 81"/>
          <p:cNvSpPr/>
          <p:nvPr/>
        </p:nvSpPr>
        <p:spPr>
          <a:xfrm>
            <a:off x="8073071" y="4478255"/>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cxnSp>
        <p:nvCxnSpPr>
          <p:cNvPr id="83" name="Straight Arrow Connector 82"/>
          <p:cNvCxnSpPr>
            <a:endCxn id="91" idx="0"/>
          </p:cNvCxnSpPr>
          <p:nvPr/>
        </p:nvCxnSpPr>
        <p:spPr>
          <a:xfrm flipH="1">
            <a:off x="4919502" y="4735026"/>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4" name="Straight Arrow Connector 83"/>
          <p:cNvCxnSpPr>
            <a:endCxn id="92" idx="0"/>
          </p:cNvCxnSpPr>
          <p:nvPr/>
        </p:nvCxnSpPr>
        <p:spPr>
          <a:xfrm flipH="1">
            <a:off x="5386795" y="4735026"/>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5" name="Straight Arrow Connector 84"/>
          <p:cNvCxnSpPr>
            <a:endCxn id="93" idx="0"/>
          </p:cNvCxnSpPr>
          <p:nvPr/>
        </p:nvCxnSpPr>
        <p:spPr>
          <a:xfrm flipH="1">
            <a:off x="5852501" y="4735026"/>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6" name="Straight Arrow Connector 85"/>
          <p:cNvCxnSpPr>
            <a:endCxn id="98" idx="0"/>
          </p:cNvCxnSpPr>
          <p:nvPr/>
        </p:nvCxnSpPr>
        <p:spPr>
          <a:xfrm>
            <a:off x="6534282" y="4735026"/>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7" name="Straight Arrow Connector 86"/>
          <p:cNvCxnSpPr/>
          <p:nvPr/>
        </p:nvCxnSpPr>
        <p:spPr>
          <a:xfrm flipH="1">
            <a:off x="6312013" y="4784070"/>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8" name="Straight Arrow Connector 87"/>
          <p:cNvCxnSpPr>
            <a:endCxn id="95" idx="0"/>
          </p:cNvCxnSpPr>
          <p:nvPr/>
        </p:nvCxnSpPr>
        <p:spPr>
          <a:xfrm>
            <a:off x="6394071" y="4784070"/>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9" name="Straight Arrow Connector 88"/>
          <p:cNvCxnSpPr>
            <a:endCxn id="96" idx="1"/>
          </p:cNvCxnSpPr>
          <p:nvPr/>
        </p:nvCxnSpPr>
        <p:spPr>
          <a:xfrm>
            <a:off x="6534282" y="4735026"/>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0" name="Straight Arrow Connector 89"/>
          <p:cNvCxnSpPr>
            <a:endCxn id="97" idx="0"/>
          </p:cNvCxnSpPr>
          <p:nvPr/>
        </p:nvCxnSpPr>
        <p:spPr>
          <a:xfrm>
            <a:off x="6534282" y="4735026"/>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91" name="Oval 90"/>
          <p:cNvSpPr/>
          <p:nvPr/>
        </p:nvSpPr>
        <p:spPr>
          <a:xfrm>
            <a:off x="4721212" y="531113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92" name="Oval 91"/>
          <p:cNvSpPr/>
          <p:nvPr/>
        </p:nvSpPr>
        <p:spPr>
          <a:xfrm>
            <a:off x="5188505" y="5337995"/>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93" name="Oval 92"/>
          <p:cNvSpPr/>
          <p:nvPr/>
        </p:nvSpPr>
        <p:spPr>
          <a:xfrm>
            <a:off x="5654211" y="5349104"/>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1</a:t>
            </a:r>
          </a:p>
        </p:txBody>
      </p:sp>
      <p:sp>
        <p:nvSpPr>
          <p:cNvPr id="94" name="Oval 93"/>
          <p:cNvSpPr/>
          <p:nvPr/>
        </p:nvSpPr>
        <p:spPr>
          <a:xfrm>
            <a:off x="6113723" y="5356687"/>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95" name="Oval 94"/>
          <p:cNvSpPr/>
          <p:nvPr/>
        </p:nvSpPr>
        <p:spPr>
          <a:xfrm>
            <a:off x="6581016" y="5383543"/>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96" name="Oval 95"/>
          <p:cNvSpPr/>
          <p:nvPr/>
        </p:nvSpPr>
        <p:spPr>
          <a:xfrm>
            <a:off x="7046721" y="5394653"/>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97" name="Oval 96"/>
          <p:cNvSpPr/>
          <p:nvPr/>
        </p:nvSpPr>
        <p:spPr>
          <a:xfrm>
            <a:off x="7529401" y="539466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98" name="Oval 97"/>
          <p:cNvSpPr/>
          <p:nvPr/>
        </p:nvSpPr>
        <p:spPr>
          <a:xfrm>
            <a:off x="7995107" y="5405775"/>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cxnSp>
        <p:nvCxnSpPr>
          <p:cNvPr id="99" name="Straight Arrow Connector 98"/>
          <p:cNvCxnSpPr>
            <a:endCxn id="107" idx="0"/>
          </p:cNvCxnSpPr>
          <p:nvPr/>
        </p:nvCxnSpPr>
        <p:spPr>
          <a:xfrm flipH="1">
            <a:off x="4362859" y="5646035"/>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0" name="Straight Arrow Connector 99"/>
          <p:cNvCxnSpPr>
            <a:endCxn id="108" idx="0"/>
          </p:cNvCxnSpPr>
          <p:nvPr/>
        </p:nvCxnSpPr>
        <p:spPr>
          <a:xfrm flipH="1">
            <a:off x="4830152" y="5646035"/>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1" name="Straight Arrow Connector 100"/>
          <p:cNvCxnSpPr>
            <a:endCxn id="109" idx="0"/>
          </p:cNvCxnSpPr>
          <p:nvPr/>
        </p:nvCxnSpPr>
        <p:spPr>
          <a:xfrm flipH="1">
            <a:off x="5295858" y="5646035"/>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2" name="Straight Arrow Connector 101"/>
          <p:cNvCxnSpPr>
            <a:endCxn id="114" idx="0"/>
          </p:cNvCxnSpPr>
          <p:nvPr/>
        </p:nvCxnSpPr>
        <p:spPr>
          <a:xfrm>
            <a:off x="5977639" y="5646035"/>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3" name="Straight Arrow Connector 102"/>
          <p:cNvCxnSpPr/>
          <p:nvPr/>
        </p:nvCxnSpPr>
        <p:spPr>
          <a:xfrm flipH="1">
            <a:off x="5755370" y="5695079"/>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4" name="Straight Arrow Connector 103"/>
          <p:cNvCxnSpPr>
            <a:endCxn id="111" idx="0"/>
          </p:cNvCxnSpPr>
          <p:nvPr/>
        </p:nvCxnSpPr>
        <p:spPr>
          <a:xfrm>
            <a:off x="5837428" y="5695079"/>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5" name="Straight Arrow Connector 104"/>
          <p:cNvCxnSpPr>
            <a:endCxn id="112" idx="1"/>
          </p:cNvCxnSpPr>
          <p:nvPr/>
        </p:nvCxnSpPr>
        <p:spPr>
          <a:xfrm>
            <a:off x="5977639" y="5646035"/>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6" name="Straight Arrow Connector 105"/>
          <p:cNvCxnSpPr>
            <a:endCxn id="113" idx="0"/>
          </p:cNvCxnSpPr>
          <p:nvPr/>
        </p:nvCxnSpPr>
        <p:spPr>
          <a:xfrm>
            <a:off x="5977639" y="5646035"/>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07" name="Oval 106"/>
          <p:cNvSpPr/>
          <p:nvPr/>
        </p:nvSpPr>
        <p:spPr>
          <a:xfrm>
            <a:off x="4164569" y="622214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8" name="Oval 107"/>
          <p:cNvSpPr/>
          <p:nvPr/>
        </p:nvSpPr>
        <p:spPr>
          <a:xfrm>
            <a:off x="4631862" y="6249004"/>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09" name="Oval 108"/>
          <p:cNvSpPr/>
          <p:nvPr/>
        </p:nvSpPr>
        <p:spPr>
          <a:xfrm>
            <a:off x="5097568" y="6260113"/>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1</a:t>
            </a:r>
            <a:endParaRPr lang="en-US" dirty="0"/>
          </a:p>
        </p:txBody>
      </p:sp>
      <p:sp>
        <p:nvSpPr>
          <p:cNvPr id="110" name="Oval 109"/>
          <p:cNvSpPr/>
          <p:nvPr/>
        </p:nvSpPr>
        <p:spPr>
          <a:xfrm>
            <a:off x="5557080" y="626769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1" name="Oval 110"/>
          <p:cNvSpPr/>
          <p:nvPr/>
        </p:nvSpPr>
        <p:spPr>
          <a:xfrm>
            <a:off x="6024373" y="629455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2" name="Oval 111"/>
          <p:cNvSpPr/>
          <p:nvPr/>
        </p:nvSpPr>
        <p:spPr>
          <a:xfrm>
            <a:off x="6490078" y="630566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3" name="Oval 112"/>
          <p:cNvSpPr/>
          <p:nvPr/>
        </p:nvSpPr>
        <p:spPr>
          <a:xfrm>
            <a:off x="6972758" y="6305675"/>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4" name="Oval 113"/>
          <p:cNvSpPr/>
          <p:nvPr/>
        </p:nvSpPr>
        <p:spPr>
          <a:xfrm>
            <a:off x="7438464" y="6316784"/>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1</a:t>
            </a:r>
            <a:endParaRPr lang="en-US" dirty="0"/>
          </a:p>
        </p:txBody>
      </p:sp>
      <p:grpSp>
        <p:nvGrpSpPr>
          <p:cNvPr id="115" name="Group 114"/>
          <p:cNvGrpSpPr/>
          <p:nvPr/>
        </p:nvGrpSpPr>
        <p:grpSpPr>
          <a:xfrm>
            <a:off x="1841949" y="4161275"/>
            <a:ext cx="745236" cy="644652"/>
            <a:chOff x="992254" y="3985150"/>
            <a:chExt cx="2965450" cy="2568575"/>
          </a:xfrm>
        </p:grpSpPr>
        <p:sp>
          <p:nvSpPr>
            <p:cNvPr id="116" name="Cube 115"/>
            <p:cNvSpPr/>
            <p:nvPr/>
          </p:nvSpPr>
          <p:spPr>
            <a:xfrm>
              <a:off x="2471804"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7" name="Cube 116"/>
            <p:cNvSpPr/>
            <p:nvPr/>
          </p:nvSpPr>
          <p:spPr>
            <a:xfrm>
              <a:off x="130975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8" name="Cube 117"/>
            <p:cNvSpPr/>
            <p:nvPr/>
          </p:nvSpPr>
          <p:spPr>
            <a:xfrm>
              <a:off x="247180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9" name="Cube 118"/>
            <p:cNvSpPr/>
            <p:nvPr/>
          </p:nvSpPr>
          <p:spPr>
            <a:xfrm>
              <a:off x="99225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0" name="Cube 119"/>
            <p:cNvSpPr/>
            <p:nvPr/>
          </p:nvSpPr>
          <p:spPr>
            <a:xfrm>
              <a:off x="2154304" y="5267850"/>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1" name="Cube 120"/>
            <p:cNvSpPr/>
            <p:nvPr/>
          </p:nvSpPr>
          <p:spPr>
            <a:xfrm>
              <a:off x="992254" y="4305825"/>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2" name="Cube 121"/>
            <p:cNvSpPr/>
            <p:nvPr/>
          </p:nvSpPr>
          <p:spPr>
            <a:xfrm>
              <a:off x="2159836" y="4293671"/>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123" name="Cube 122"/>
          <p:cNvSpPr/>
          <p:nvPr/>
        </p:nvSpPr>
        <p:spPr>
          <a:xfrm>
            <a:off x="2426990" y="4156736"/>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Freeform 1"/>
          <p:cNvSpPr/>
          <p:nvPr/>
        </p:nvSpPr>
        <p:spPr>
          <a:xfrm>
            <a:off x="4401396" y="3481342"/>
            <a:ext cx="3144589" cy="1471371"/>
          </a:xfrm>
          <a:custGeom>
            <a:avLst/>
            <a:gdLst>
              <a:gd name="connsiteX0" fmla="*/ 2318126 w 3144589"/>
              <a:gd name="connsiteY0" fmla="*/ 0 h 1471371"/>
              <a:gd name="connsiteX1" fmla="*/ 2318126 w 3144589"/>
              <a:gd name="connsiteY1" fmla="*/ 0 h 1471371"/>
              <a:gd name="connsiteX2" fmla="*/ 1773871 w 3144589"/>
              <a:gd name="connsiteY2" fmla="*/ 20156 h 1471371"/>
              <a:gd name="connsiteX3" fmla="*/ 0 w 3144589"/>
              <a:gd name="connsiteY3" fmla="*/ 1048100 h 1471371"/>
              <a:gd name="connsiteX4" fmla="*/ 0 w 3144589"/>
              <a:gd name="connsiteY4" fmla="*/ 1410904 h 1471371"/>
              <a:gd name="connsiteX5" fmla="*/ 3124431 w 3144589"/>
              <a:gd name="connsiteY5" fmla="*/ 1471371 h 1471371"/>
              <a:gd name="connsiteX6" fmla="*/ 3144589 w 3144589"/>
              <a:gd name="connsiteY6" fmla="*/ 947321 h 1471371"/>
              <a:gd name="connsiteX7" fmla="*/ 2318126 w 3144589"/>
              <a:gd name="connsiteY7" fmla="*/ 0 h 147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4589" h="1471371">
                <a:moveTo>
                  <a:pt x="2318126" y="0"/>
                </a:moveTo>
                <a:lnTo>
                  <a:pt x="2318126" y="0"/>
                </a:lnTo>
                <a:cubicBezTo>
                  <a:pt x="1814204" y="20995"/>
                  <a:pt x="1995745" y="20156"/>
                  <a:pt x="1773871" y="20156"/>
                </a:cubicBezTo>
                <a:lnTo>
                  <a:pt x="0" y="1048100"/>
                </a:lnTo>
                <a:lnTo>
                  <a:pt x="0" y="1410904"/>
                </a:lnTo>
                <a:lnTo>
                  <a:pt x="3124431" y="1471371"/>
                </a:lnTo>
                <a:lnTo>
                  <a:pt x="3144589" y="947321"/>
                </a:lnTo>
                <a:lnTo>
                  <a:pt x="2318126" y="0"/>
                </a:lnTo>
                <a:close/>
              </a:path>
            </a:pathLst>
          </a:custGeom>
          <a:gradFill flip="none" rotWithShape="1">
            <a:gsLst>
              <a:gs pos="0">
                <a:schemeClr val="accent1">
                  <a:tint val="100000"/>
                  <a:shade val="100000"/>
                  <a:satMod val="130000"/>
                  <a:alpha val="6000"/>
                </a:schemeClr>
              </a:gs>
              <a:gs pos="100000">
                <a:schemeClr val="accent1">
                  <a:tint val="50000"/>
                  <a:shade val="100000"/>
                  <a:satMod val="350000"/>
                  <a:alpha val="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p:cNvSpPr/>
          <p:nvPr/>
        </p:nvSpPr>
        <p:spPr>
          <a:xfrm>
            <a:off x="4676570" y="4434270"/>
            <a:ext cx="3934187" cy="1280966"/>
          </a:xfrm>
          <a:custGeom>
            <a:avLst/>
            <a:gdLst>
              <a:gd name="connsiteX0" fmla="*/ 3063958 w 4172627"/>
              <a:gd name="connsiteY0" fmla="*/ 483738 h 1330281"/>
              <a:gd name="connsiteX1" fmla="*/ 3043801 w 4172627"/>
              <a:gd name="connsiteY1" fmla="*/ 0 h 1330281"/>
              <a:gd name="connsiteX2" fmla="*/ 4172627 w 4172627"/>
              <a:gd name="connsiteY2" fmla="*/ 0 h 1330281"/>
              <a:gd name="connsiteX3" fmla="*/ 4152470 w 4172627"/>
              <a:gd name="connsiteY3" fmla="*/ 463583 h 1330281"/>
              <a:gd name="connsiteX4" fmla="*/ 3023643 w 4172627"/>
              <a:gd name="connsiteY4" fmla="*/ 866698 h 1330281"/>
              <a:gd name="connsiteX5" fmla="*/ 2943013 w 4172627"/>
              <a:gd name="connsiteY5" fmla="*/ 1330281 h 1330281"/>
              <a:gd name="connsiteX6" fmla="*/ 0 w 4172627"/>
              <a:gd name="connsiteY6" fmla="*/ 1249658 h 1330281"/>
              <a:gd name="connsiteX7" fmla="*/ 80631 w 4172627"/>
              <a:gd name="connsiteY7" fmla="*/ 745763 h 1330281"/>
              <a:gd name="connsiteX8" fmla="*/ 2922855 w 4172627"/>
              <a:gd name="connsiteY8" fmla="*/ 765919 h 1330281"/>
              <a:gd name="connsiteX9" fmla="*/ 3063958 w 4172627"/>
              <a:gd name="connsiteY9" fmla="*/ 483738 h 133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2627" h="1330281">
                <a:moveTo>
                  <a:pt x="3063958" y="483738"/>
                </a:moveTo>
                <a:lnTo>
                  <a:pt x="3043801" y="0"/>
                </a:lnTo>
                <a:lnTo>
                  <a:pt x="4172627" y="0"/>
                </a:lnTo>
                <a:lnTo>
                  <a:pt x="4152470" y="463583"/>
                </a:lnTo>
                <a:lnTo>
                  <a:pt x="3023643" y="866698"/>
                </a:lnTo>
                <a:lnTo>
                  <a:pt x="2943013" y="1330281"/>
                </a:lnTo>
                <a:lnTo>
                  <a:pt x="0" y="1249658"/>
                </a:lnTo>
                <a:lnTo>
                  <a:pt x="80631" y="745763"/>
                </a:lnTo>
                <a:lnTo>
                  <a:pt x="2922855" y="765919"/>
                </a:lnTo>
                <a:lnTo>
                  <a:pt x="3063958" y="483738"/>
                </a:lnTo>
                <a:close/>
              </a:path>
            </a:pathLst>
          </a:custGeom>
          <a:solidFill>
            <a:schemeClr val="accent2">
              <a:lumMod val="40000"/>
              <a:lumOff val="60000"/>
              <a:alpha val="6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Freeform 124"/>
          <p:cNvSpPr/>
          <p:nvPr/>
        </p:nvSpPr>
        <p:spPr>
          <a:xfrm>
            <a:off x="4051681" y="5381590"/>
            <a:ext cx="4414519" cy="1330281"/>
          </a:xfrm>
          <a:custGeom>
            <a:avLst/>
            <a:gdLst>
              <a:gd name="connsiteX0" fmla="*/ 3446953 w 4414519"/>
              <a:gd name="connsiteY0" fmla="*/ 382960 h 1330281"/>
              <a:gd name="connsiteX1" fmla="*/ 3547741 w 4414519"/>
              <a:gd name="connsiteY1" fmla="*/ 0 h 1330281"/>
              <a:gd name="connsiteX2" fmla="*/ 4414519 w 4414519"/>
              <a:gd name="connsiteY2" fmla="*/ 0 h 1330281"/>
              <a:gd name="connsiteX3" fmla="*/ 4414519 w 4414519"/>
              <a:gd name="connsiteY3" fmla="*/ 403115 h 1330281"/>
              <a:gd name="connsiteX4" fmla="*/ 3870263 w 4414519"/>
              <a:gd name="connsiteY4" fmla="*/ 423271 h 1330281"/>
              <a:gd name="connsiteX5" fmla="*/ 3870263 w 4414519"/>
              <a:gd name="connsiteY5" fmla="*/ 1330281 h 1330281"/>
              <a:gd name="connsiteX6" fmla="*/ 0 w 4414519"/>
              <a:gd name="connsiteY6" fmla="*/ 1249658 h 1330281"/>
              <a:gd name="connsiteX7" fmla="*/ 20158 w 4414519"/>
              <a:gd name="connsiteY7" fmla="*/ 725608 h 1330281"/>
              <a:gd name="connsiteX8" fmla="*/ 3386480 w 4414519"/>
              <a:gd name="connsiteY8" fmla="*/ 745763 h 1330281"/>
              <a:gd name="connsiteX9" fmla="*/ 3446953 w 4414519"/>
              <a:gd name="connsiteY9" fmla="*/ 382960 h 133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4519" h="1330281">
                <a:moveTo>
                  <a:pt x="3446953" y="382960"/>
                </a:moveTo>
                <a:lnTo>
                  <a:pt x="3547741" y="0"/>
                </a:lnTo>
                <a:lnTo>
                  <a:pt x="4414519" y="0"/>
                </a:lnTo>
                <a:lnTo>
                  <a:pt x="4414519" y="403115"/>
                </a:lnTo>
                <a:lnTo>
                  <a:pt x="3870263" y="423271"/>
                </a:lnTo>
                <a:lnTo>
                  <a:pt x="3870263" y="1330281"/>
                </a:lnTo>
                <a:lnTo>
                  <a:pt x="0" y="1249658"/>
                </a:lnTo>
                <a:lnTo>
                  <a:pt x="20158" y="725608"/>
                </a:lnTo>
                <a:lnTo>
                  <a:pt x="3386480" y="745763"/>
                </a:lnTo>
                <a:lnTo>
                  <a:pt x="3446953" y="382960"/>
                </a:lnTo>
                <a:close/>
              </a:path>
            </a:pathLst>
          </a:custGeom>
          <a:solidFill>
            <a:schemeClr val="accent3">
              <a:lumMod val="50000"/>
              <a:alpha val="6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109261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9338" y="1600268"/>
            <a:ext cx="8904662" cy="5656218"/>
          </a:xfrm>
        </p:spPr>
        <p:txBody>
          <a:bodyPr>
            <a:normAutofit/>
          </a:bodyPr>
          <a:lstStyle/>
          <a:p>
            <a:r>
              <a:rPr lang="en-US" sz="3600" dirty="0" smtClean="0"/>
              <a:t>Tree divided into packets and sent</a:t>
            </a:r>
          </a:p>
          <a:p>
            <a:r>
              <a:rPr lang="en-US" sz="3600" dirty="0" smtClean="0"/>
              <a:t>Links </a:t>
            </a:r>
            <a:r>
              <a:rPr lang="en-US" sz="3600" dirty="0"/>
              <a:t>to the cloud may </a:t>
            </a:r>
            <a:r>
              <a:rPr lang="en-US" sz="3600" dirty="0" smtClean="0"/>
              <a:t>fail </a:t>
            </a:r>
            <a:r>
              <a:rPr lang="en-US" sz="3600" dirty="0" smtClean="0">
                <a:sym typeface="Wingdings"/>
              </a:rPr>
              <a:t> packet loss</a:t>
            </a:r>
            <a:endParaRPr lang="en-US" sz="3600" dirty="0"/>
          </a:p>
        </p:txBody>
      </p:sp>
      <p:sp>
        <p:nvSpPr>
          <p:cNvPr id="41" name="Title 1"/>
          <p:cNvSpPr txBox="1">
            <a:spLocks/>
          </p:cNvSpPr>
          <p:nvPr/>
        </p:nvSpPr>
        <p:spPr>
          <a:xfrm>
            <a:off x="457200" y="416713"/>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tx2"/>
                </a:solidFill>
              </a:rPr>
              <a:t>How do we deal with packet loss?</a:t>
            </a:r>
            <a:endParaRPr lang="en-US" sz="3100" i="1" dirty="0">
              <a:solidFill>
                <a:schemeClr val="tx2"/>
              </a:solidFill>
            </a:endParaRPr>
          </a:p>
        </p:txBody>
      </p:sp>
      <p:grpSp>
        <p:nvGrpSpPr>
          <p:cNvPr id="54" name="Group 53"/>
          <p:cNvGrpSpPr/>
          <p:nvPr/>
        </p:nvGrpSpPr>
        <p:grpSpPr>
          <a:xfrm>
            <a:off x="679899" y="3684799"/>
            <a:ext cx="2965450" cy="2568575"/>
            <a:chOff x="992254" y="3985150"/>
            <a:chExt cx="2965450" cy="2568575"/>
          </a:xfrm>
        </p:grpSpPr>
        <p:sp>
          <p:nvSpPr>
            <p:cNvPr id="55" name="Cube 54"/>
            <p:cNvSpPr/>
            <p:nvPr/>
          </p:nvSpPr>
          <p:spPr>
            <a:xfrm>
              <a:off x="2471804"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6" name="Cube 55"/>
            <p:cNvSpPr/>
            <p:nvPr/>
          </p:nvSpPr>
          <p:spPr>
            <a:xfrm>
              <a:off x="130975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7" name="Cube 56"/>
            <p:cNvSpPr/>
            <p:nvPr/>
          </p:nvSpPr>
          <p:spPr>
            <a:xfrm>
              <a:off x="247180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8" name="Cube 57"/>
            <p:cNvSpPr/>
            <p:nvPr/>
          </p:nvSpPr>
          <p:spPr>
            <a:xfrm>
              <a:off x="99225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9" name="Cube 58"/>
            <p:cNvSpPr/>
            <p:nvPr/>
          </p:nvSpPr>
          <p:spPr>
            <a:xfrm>
              <a:off x="215430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0" name="Cube 59"/>
            <p:cNvSpPr/>
            <p:nvPr/>
          </p:nvSpPr>
          <p:spPr>
            <a:xfrm>
              <a:off x="992254" y="430582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61" name="Cube 60"/>
          <p:cNvSpPr/>
          <p:nvPr/>
        </p:nvSpPr>
        <p:spPr>
          <a:xfrm>
            <a:off x="2583308" y="4483601"/>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2" name="Cube 61"/>
          <p:cNvSpPr/>
          <p:nvPr/>
        </p:nvSpPr>
        <p:spPr>
          <a:xfrm>
            <a:off x="2001039" y="4002422"/>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3" name="Cube 62"/>
          <p:cNvSpPr/>
          <p:nvPr/>
        </p:nvSpPr>
        <p:spPr>
          <a:xfrm>
            <a:off x="2583308" y="4002422"/>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4" name="Cube 63"/>
          <p:cNvSpPr/>
          <p:nvPr/>
        </p:nvSpPr>
        <p:spPr>
          <a:xfrm>
            <a:off x="1841949" y="4643994"/>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5" name="Cube 64"/>
          <p:cNvSpPr/>
          <p:nvPr/>
        </p:nvSpPr>
        <p:spPr>
          <a:xfrm>
            <a:off x="2424218" y="4643994"/>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6" name="Oval 65"/>
          <p:cNvSpPr/>
          <p:nvPr/>
        </p:nvSpPr>
        <p:spPr>
          <a:xfrm>
            <a:off x="6273745" y="3521654"/>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cxnSp>
        <p:nvCxnSpPr>
          <p:cNvPr id="67" name="Straight Arrow Connector 66"/>
          <p:cNvCxnSpPr>
            <a:stCxn id="66" idx="3"/>
            <a:endCxn id="75" idx="0"/>
          </p:cNvCxnSpPr>
          <p:nvPr/>
        </p:nvCxnSpPr>
        <p:spPr>
          <a:xfrm flipH="1">
            <a:off x="4997467" y="3807505"/>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8" name="Straight Arrow Connector 67"/>
          <p:cNvCxnSpPr>
            <a:stCxn id="66" idx="3"/>
            <a:endCxn id="76" idx="0"/>
          </p:cNvCxnSpPr>
          <p:nvPr/>
        </p:nvCxnSpPr>
        <p:spPr>
          <a:xfrm flipH="1">
            <a:off x="5464760" y="3807505"/>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9" name="Straight Arrow Connector 68"/>
          <p:cNvCxnSpPr>
            <a:stCxn id="66" idx="3"/>
            <a:endCxn id="77" idx="0"/>
          </p:cNvCxnSpPr>
          <p:nvPr/>
        </p:nvCxnSpPr>
        <p:spPr>
          <a:xfrm flipH="1">
            <a:off x="5930465" y="3807505"/>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0" name="Straight Arrow Connector 69"/>
          <p:cNvCxnSpPr>
            <a:stCxn id="66" idx="5"/>
          </p:cNvCxnSpPr>
          <p:nvPr/>
        </p:nvCxnSpPr>
        <p:spPr>
          <a:xfrm>
            <a:off x="6612247" y="3807505"/>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1" name="Straight Arrow Connector 70"/>
          <p:cNvCxnSpPr>
            <a:stCxn id="66" idx="4"/>
            <a:endCxn id="78" idx="0"/>
          </p:cNvCxnSpPr>
          <p:nvPr/>
        </p:nvCxnSpPr>
        <p:spPr>
          <a:xfrm flipH="1">
            <a:off x="6389978" y="3856550"/>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2" name="Straight Arrow Connector 71"/>
          <p:cNvCxnSpPr>
            <a:stCxn id="66" idx="4"/>
            <a:endCxn id="79" idx="0"/>
          </p:cNvCxnSpPr>
          <p:nvPr/>
        </p:nvCxnSpPr>
        <p:spPr>
          <a:xfrm>
            <a:off x="6472035" y="3856550"/>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3" name="Straight Arrow Connector 72"/>
          <p:cNvCxnSpPr>
            <a:stCxn id="66" idx="5"/>
            <a:endCxn id="80" idx="1"/>
          </p:cNvCxnSpPr>
          <p:nvPr/>
        </p:nvCxnSpPr>
        <p:spPr>
          <a:xfrm>
            <a:off x="6612247" y="3807505"/>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4" name="Straight Arrow Connector 73"/>
          <p:cNvCxnSpPr>
            <a:stCxn id="66" idx="5"/>
          </p:cNvCxnSpPr>
          <p:nvPr/>
        </p:nvCxnSpPr>
        <p:spPr>
          <a:xfrm>
            <a:off x="6612247" y="3807505"/>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5" name="Oval 74"/>
          <p:cNvSpPr/>
          <p:nvPr/>
        </p:nvSpPr>
        <p:spPr>
          <a:xfrm>
            <a:off x="4799176" y="438361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6" name="Oval 75"/>
          <p:cNvSpPr/>
          <p:nvPr/>
        </p:nvSpPr>
        <p:spPr>
          <a:xfrm>
            <a:off x="5266469" y="4410474"/>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77" name="Oval 76"/>
          <p:cNvSpPr/>
          <p:nvPr/>
        </p:nvSpPr>
        <p:spPr>
          <a:xfrm>
            <a:off x="5732175" y="4421584"/>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78" name="Oval 77"/>
          <p:cNvSpPr/>
          <p:nvPr/>
        </p:nvSpPr>
        <p:spPr>
          <a:xfrm>
            <a:off x="6191687" y="4429166"/>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1</a:t>
            </a:r>
          </a:p>
        </p:txBody>
      </p:sp>
      <p:sp>
        <p:nvSpPr>
          <p:cNvPr id="79" name="Oval 78"/>
          <p:cNvSpPr/>
          <p:nvPr/>
        </p:nvSpPr>
        <p:spPr>
          <a:xfrm>
            <a:off x="6658980" y="445602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80" name="Oval 79"/>
          <p:cNvSpPr/>
          <p:nvPr/>
        </p:nvSpPr>
        <p:spPr>
          <a:xfrm>
            <a:off x="7124686" y="446713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cxnSp>
        <p:nvCxnSpPr>
          <p:cNvPr id="83" name="Straight Arrow Connector 82"/>
          <p:cNvCxnSpPr/>
          <p:nvPr/>
        </p:nvCxnSpPr>
        <p:spPr>
          <a:xfrm flipH="1">
            <a:off x="4919502" y="4735026"/>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4" name="Straight Arrow Connector 83"/>
          <p:cNvCxnSpPr/>
          <p:nvPr/>
        </p:nvCxnSpPr>
        <p:spPr>
          <a:xfrm flipH="1">
            <a:off x="5386795" y="4735026"/>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5" name="Straight Arrow Connector 84"/>
          <p:cNvCxnSpPr/>
          <p:nvPr/>
        </p:nvCxnSpPr>
        <p:spPr>
          <a:xfrm flipH="1">
            <a:off x="5852501" y="4735026"/>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6" name="Straight Arrow Connector 85"/>
          <p:cNvCxnSpPr>
            <a:endCxn id="98" idx="0"/>
          </p:cNvCxnSpPr>
          <p:nvPr/>
        </p:nvCxnSpPr>
        <p:spPr>
          <a:xfrm>
            <a:off x="6534282" y="4735026"/>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7" name="Straight Arrow Connector 86"/>
          <p:cNvCxnSpPr/>
          <p:nvPr/>
        </p:nvCxnSpPr>
        <p:spPr>
          <a:xfrm flipH="1">
            <a:off x="6312013" y="4784070"/>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8" name="Straight Arrow Connector 87"/>
          <p:cNvCxnSpPr/>
          <p:nvPr/>
        </p:nvCxnSpPr>
        <p:spPr>
          <a:xfrm>
            <a:off x="6394071" y="4784070"/>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9" name="Straight Arrow Connector 88"/>
          <p:cNvCxnSpPr/>
          <p:nvPr/>
        </p:nvCxnSpPr>
        <p:spPr>
          <a:xfrm>
            <a:off x="6534282" y="4735026"/>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0" name="Straight Arrow Connector 89"/>
          <p:cNvCxnSpPr>
            <a:endCxn id="97" idx="0"/>
          </p:cNvCxnSpPr>
          <p:nvPr/>
        </p:nvCxnSpPr>
        <p:spPr>
          <a:xfrm>
            <a:off x="6534282" y="4735026"/>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97" name="Oval 96"/>
          <p:cNvSpPr/>
          <p:nvPr/>
        </p:nvSpPr>
        <p:spPr>
          <a:xfrm>
            <a:off x="7529401" y="539466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98" name="Oval 97"/>
          <p:cNvSpPr/>
          <p:nvPr/>
        </p:nvSpPr>
        <p:spPr>
          <a:xfrm>
            <a:off x="7995107" y="5405775"/>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cxnSp>
        <p:nvCxnSpPr>
          <p:cNvPr id="99" name="Straight Arrow Connector 98"/>
          <p:cNvCxnSpPr>
            <a:endCxn id="107" idx="0"/>
          </p:cNvCxnSpPr>
          <p:nvPr/>
        </p:nvCxnSpPr>
        <p:spPr>
          <a:xfrm flipH="1">
            <a:off x="4362859" y="5646035"/>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0" name="Straight Arrow Connector 99"/>
          <p:cNvCxnSpPr>
            <a:endCxn id="108" idx="0"/>
          </p:cNvCxnSpPr>
          <p:nvPr/>
        </p:nvCxnSpPr>
        <p:spPr>
          <a:xfrm flipH="1">
            <a:off x="4830152" y="5646035"/>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1" name="Straight Arrow Connector 100"/>
          <p:cNvCxnSpPr>
            <a:endCxn id="109" idx="0"/>
          </p:cNvCxnSpPr>
          <p:nvPr/>
        </p:nvCxnSpPr>
        <p:spPr>
          <a:xfrm flipH="1">
            <a:off x="5295858" y="5646035"/>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2" name="Straight Arrow Connector 101"/>
          <p:cNvCxnSpPr>
            <a:endCxn id="114" idx="0"/>
          </p:cNvCxnSpPr>
          <p:nvPr/>
        </p:nvCxnSpPr>
        <p:spPr>
          <a:xfrm>
            <a:off x="5977639" y="5646035"/>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3" name="Straight Arrow Connector 102"/>
          <p:cNvCxnSpPr/>
          <p:nvPr/>
        </p:nvCxnSpPr>
        <p:spPr>
          <a:xfrm flipH="1">
            <a:off x="5755370" y="5695079"/>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4" name="Straight Arrow Connector 103"/>
          <p:cNvCxnSpPr>
            <a:endCxn id="111" idx="0"/>
          </p:cNvCxnSpPr>
          <p:nvPr/>
        </p:nvCxnSpPr>
        <p:spPr>
          <a:xfrm>
            <a:off x="5837428" y="5695079"/>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5" name="Straight Arrow Connector 104"/>
          <p:cNvCxnSpPr>
            <a:endCxn id="112" idx="1"/>
          </p:cNvCxnSpPr>
          <p:nvPr/>
        </p:nvCxnSpPr>
        <p:spPr>
          <a:xfrm>
            <a:off x="5977639" y="5646035"/>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6" name="Straight Arrow Connector 105"/>
          <p:cNvCxnSpPr>
            <a:endCxn id="113" idx="0"/>
          </p:cNvCxnSpPr>
          <p:nvPr/>
        </p:nvCxnSpPr>
        <p:spPr>
          <a:xfrm>
            <a:off x="5977639" y="5646035"/>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07" name="Oval 106"/>
          <p:cNvSpPr/>
          <p:nvPr/>
        </p:nvSpPr>
        <p:spPr>
          <a:xfrm>
            <a:off x="4164569" y="622214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8" name="Oval 107"/>
          <p:cNvSpPr/>
          <p:nvPr/>
        </p:nvSpPr>
        <p:spPr>
          <a:xfrm>
            <a:off x="4631862" y="6249004"/>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09" name="Oval 108"/>
          <p:cNvSpPr/>
          <p:nvPr/>
        </p:nvSpPr>
        <p:spPr>
          <a:xfrm>
            <a:off x="5097568" y="6260113"/>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1</a:t>
            </a:r>
            <a:endParaRPr lang="en-US" dirty="0"/>
          </a:p>
        </p:txBody>
      </p:sp>
      <p:sp>
        <p:nvSpPr>
          <p:cNvPr id="110" name="Oval 109"/>
          <p:cNvSpPr/>
          <p:nvPr/>
        </p:nvSpPr>
        <p:spPr>
          <a:xfrm>
            <a:off x="5557080" y="626769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1" name="Oval 110"/>
          <p:cNvSpPr/>
          <p:nvPr/>
        </p:nvSpPr>
        <p:spPr>
          <a:xfrm>
            <a:off x="6024373" y="629455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2" name="Oval 111"/>
          <p:cNvSpPr/>
          <p:nvPr/>
        </p:nvSpPr>
        <p:spPr>
          <a:xfrm>
            <a:off x="6490078" y="630566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3" name="Oval 112"/>
          <p:cNvSpPr/>
          <p:nvPr/>
        </p:nvSpPr>
        <p:spPr>
          <a:xfrm>
            <a:off x="6972758" y="6305675"/>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4" name="Oval 113"/>
          <p:cNvSpPr/>
          <p:nvPr/>
        </p:nvSpPr>
        <p:spPr>
          <a:xfrm>
            <a:off x="7438464" y="6316784"/>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1</a:t>
            </a:r>
            <a:endParaRPr lang="en-US" dirty="0"/>
          </a:p>
        </p:txBody>
      </p:sp>
      <p:grpSp>
        <p:nvGrpSpPr>
          <p:cNvPr id="115" name="Group 114"/>
          <p:cNvGrpSpPr/>
          <p:nvPr/>
        </p:nvGrpSpPr>
        <p:grpSpPr>
          <a:xfrm>
            <a:off x="1841949" y="4161275"/>
            <a:ext cx="745236" cy="644652"/>
            <a:chOff x="992254" y="3985150"/>
            <a:chExt cx="2965450" cy="2568575"/>
          </a:xfrm>
        </p:grpSpPr>
        <p:sp>
          <p:nvSpPr>
            <p:cNvPr id="116" name="Cube 115"/>
            <p:cNvSpPr/>
            <p:nvPr/>
          </p:nvSpPr>
          <p:spPr>
            <a:xfrm>
              <a:off x="2471804"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7" name="Cube 116"/>
            <p:cNvSpPr/>
            <p:nvPr/>
          </p:nvSpPr>
          <p:spPr>
            <a:xfrm>
              <a:off x="130975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8" name="Cube 117"/>
            <p:cNvSpPr/>
            <p:nvPr/>
          </p:nvSpPr>
          <p:spPr>
            <a:xfrm>
              <a:off x="247180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9" name="Cube 118"/>
            <p:cNvSpPr/>
            <p:nvPr/>
          </p:nvSpPr>
          <p:spPr>
            <a:xfrm>
              <a:off x="99225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0" name="Cube 119"/>
            <p:cNvSpPr/>
            <p:nvPr/>
          </p:nvSpPr>
          <p:spPr>
            <a:xfrm>
              <a:off x="2154304" y="5267850"/>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1" name="Cube 120"/>
            <p:cNvSpPr/>
            <p:nvPr/>
          </p:nvSpPr>
          <p:spPr>
            <a:xfrm>
              <a:off x="992254" y="4305825"/>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2" name="Cube 121"/>
            <p:cNvSpPr/>
            <p:nvPr/>
          </p:nvSpPr>
          <p:spPr>
            <a:xfrm>
              <a:off x="2159836" y="4293671"/>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123" name="Cube 122"/>
          <p:cNvSpPr/>
          <p:nvPr/>
        </p:nvSpPr>
        <p:spPr>
          <a:xfrm>
            <a:off x="2426990" y="4156736"/>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Freeform 1"/>
          <p:cNvSpPr/>
          <p:nvPr/>
        </p:nvSpPr>
        <p:spPr>
          <a:xfrm>
            <a:off x="4401396" y="3481342"/>
            <a:ext cx="3144589" cy="1471371"/>
          </a:xfrm>
          <a:custGeom>
            <a:avLst/>
            <a:gdLst>
              <a:gd name="connsiteX0" fmla="*/ 2318126 w 3144589"/>
              <a:gd name="connsiteY0" fmla="*/ 0 h 1471371"/>
              <a:gd name="connsiteX1" fmla="*/ 2318126 w 3144589"/>
              <a:gd name="connsiteY1" fmla="*/ 0 h 1471371"/>
              <a:gd name="connsiteX2" fmla="*/ 1773871 w 3144589"/>
              <a:gd name="connsiteY2" fmla="*/ 20156 h 1471371"/>
              <a:gd name="connsiteX3" fmla="*/ 0 w 3144589"/>
              <a:gd name="connsiteY3" fmla="*/ 1048100 h 1471371"/>
              <a:gd name="connsiteX4" fmla="*/ 0 w 3144589"/>
              <a:gd name="connsiteY4" fmla="*/ 1410904 h 1471371"/>
              <a:gd name="connsiteX5" fmla="*/ 3124431 w 3144589"/>
              <a:gd name="connsiteY5" fmla="*/ 1471371 h 1471371"/>
              <a:gd name="connsiteX6" fmla="*/ 3144589 w 3144589"/>
              <a:gd name="connsiteY6" fmla="*/ 947321 h 1471371"/>
              <a:gd name="connsiteX7" fmla="*/ 2318126 w 3144589"/>
              <a:gd name="connsiteY7" fmla="*/ 0 h 147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4589" h="1471371">
                <a:moveTo>
                  <a:pt x="2318126" y="0"/>
                </a:moveTo>
                <a:lnTo>
                  <a:pt x="2318126" y="0"/>
                </a:lnTo>
                <a:cubicBezTo>
                  <a:pt x="1814204" y="20995"/>
                  <a:pt x="1995745" y="20156"/>
                  <a:pt x="1773871" y="20156"/>
                </a:cubicBezTo>
                <a:lnTo>
                  <a:pt x="0" y="1048100"/>
                </a:lnTo>
                <a:lnTo>
                  <a:pt x="0" y="1410904"/>
                </a:lnTo>
                <a:lnTo>
                  <a:pt x="3124431" y="1471371"/>
                </a:lnTo>
                <a:lnTo>
                  <a:pt x="3144589" y="947321"/>
                </a:lnTo>
                <a:lnTo>
                  <a:pt x="2318126" y="0"/>
                </a:lnTo>
                <a:close/>
              </a:path>
            </a:pathLst>
          </a:custGeom>
          <a:gradFill flip="none" rotWithShape="1">
            <a:gsLst>
              <a:gs pos="0">
                <a:schemeClr val="accent1">
                  <a:tint val="100000"/>
                  <a:shade val="100000"/>
                  <a:satMod val="130000"/>
                  <a:alpha val="6000"/>
                </a:schemeClr>
              </a:gs>
              <a:gs pos="100000">
                <a:schemeClr val="accent1">
                  <a:tint val="50000"/>
                  <a:shade val="100000"/>
                  <a:satMod val="350000"/>
                  <a:alpha val="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Freeform 124"/>
          <p:cNvSpPr/>
          <p:nvPr/>
        </p:nvSpPr>
        <p:spPr>
          <a:xfrm>
            <a:off x="4051681" y="5381590"/>
            <a:ext cx="4414519" cy="1330281"/>
          </a:xfrm>
          <a:custGeom>
            <a:avLst/>
            <a:gdLst>
              <a:gd name="connsiteX0" fmla="*/ 3446953 w 4414519"/>
              <a:gd name="connsiteY0" fmla="*/ 382960 h 1330281"/>
              <a:gd name="connsiteX1" fmla="*/ 3547741 w 4414519"/>
              <a:gd name="connsiteY1" fmla="*/ 0 h 1330281"/>
              <a:gd name="connsiteX2" fmla="*/ 4414519 w 4414519"/>
              <a:gd name="connsiteY2" fmla="*/ 0 h 1330281"/>
              <a:gd name="connsiteX3" fmla="*/ 4414519 w 4414519"/>
              <a:gd name="connsiteY3" fmla="*/ 403115 h 1330281"/>
              <a:gd name="connsiteX4" fmla="*/ 3870263 w 4414519"/>
              <a:gd name="connsiteY4" fmla="*/ 423271 h 1330281"/>
              <a:gd name="connsiteX5" fmla="*/ 3870263 w 4414519"/>
              <a:gd name="connsiteY5" fmla="*/ 1330281 h 1330281"/>
              <a:gd name="connsiteX6" fmla="*/ 0 w 4414519"/>
              <a:gd name="connsiteY6" fmla="*/ 1249658 h 1330281"/>
              <a:gd name="connsiteX7" fmla="*/ 20158 w 4414519"/>
              <a:gd name="connsiteY7" fmla="*/ 725608 h 1330281"/>
              <a:gd name="connsiteX8" fmla="*/ 3386480 w 4414519"/>
              <a:gd name="connsiteY8" fmla="*/ 745763 h 1330281"/>
              <a:gd name="connsiteX9" fmla="*/ 3446953 w 4414519"/>
              <a:gd name="connsiteY9" fmla="*/ 382960 h 133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4519" h="1330281">
                <a:moveTo>
                  <a:pt x="3446953" y="382960"/>
                </a:moveTo>
                <a:lnTo>
                  <a:pt x="3547741" y="0"/>
                </a:lnTo>
                <a:lnTo>
                  <a:pt x="4414519" y="0"/>
                </a:lnTo>
                <a:lnTo>
                  <a:pt x="4414519" y="403115"/>
                </a:lnTo>
                <a:lnTo>
                  <a:pt x="3870263" y="423271"/>
                </a:lnTo>
                <a:lnTo>
                  <a:pt x="3870263" y="1330281"/>
                </a:lnTo>
                <a:lnTo>
                  <a:pt x="0" y="1249658"/>
                </a:lnTo>
                <a:lnTo>
                  <a:pt x="20158" y="725608"/>
                </a:lnTo>
                <a:lnTo>
                  <a:pt x="3386480" y="745763"/>
                </a:lnTo>
                <a:lnTo>
                  <a:pt x="3446953" y="382960"/>
                </a:lnTo>
                <a:close/>
              </a:path>
            </a:pathLst>
          </a:custGeom>
          <a:solidFill>
            <a:schemeClr val="accent3">
              <a:lumMod val="50000"/>
              <a:alpha val="6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726947" y="5280810"/>
            <a:ext cx="303514" cy="400110"/>
          </a:xfrm>
          <a:prstGeom prst="rect">
            <a:avLst/>
          </a:prstGeom>
          <a:noFill/>
        </p:spPr>
        <p:txBody>
          <a:bodyPr wrap="none" rtlCol="0">
            <a:spAutoFit/>
          </a:bodyPr>
          <a:lstStyle/>
          <a:p>
            <a:r>
              <a:rPr lang="en-US" sz="2000" b="1" dirty="0">
                <a:solidFill>
                  <a:srgbClr val="FF0000"/>
                </a:solidFill>
              </a:rPr>
              <a:t>?</a:t>
            </a:r>
          </a:p>
        </p:txBody>
      </p:sp>
      <p:sp>
        <p:nvSpPr>
          <p:cNvPr id="127" name="TextBox 126"/>
          <p:cNvSpPr txBox="1"/>
          <p:nvPr/>
        </p:nvSpPr>
        <p:spPr>
          <a:xfrm>
            <a:off x="5275700" y="5270827"/>
            <a:ext cx="303514" cy="400110"/>
          </a:xfrm>
          <a:prstGeom prst="rect">
            <a:avLst/>
          </a:prstGeom>
          <a:noFill/>
        </p:spPr>
        <p:txBody>
          <a:bodyPr wrap="none" rtlCol="0">
            <a:spAutoFit/>
          </a:bodyPr>
          <a:lstStyle/>
          <a:p>
            <a:r>
              <a:rPr lang="en-US" sz="2000" b="1" dirty="0" smtClean="0">
                <a:solidFill>
                  <a:srgbClr val="FF0000"/>
                </a:solidFill>
              </a:rPr>
              <a:t>?</a:t>
            </a:r>
            <a:endParaRPr lang="en-US" sz="2000" b="1" dirty="0">
              <a:solidFill>
                <a:srgbClr val="FF0000"/>
              </a:solidFill>
            </a:endParaRPr>
          </a:p>
        </p:txBody>
      </p:sp>
      <p:sp>
        <p:nvSpPr>
          <p:cNvPr id="128" name="TextBox 127"/>
          <p:cNvSpPr txBox="1"/>
          <p:nvPr/>
        </p:nvSpPr>
        <p:spPr>
          <a:xfrm>
            <a:off x="5705829" y="5289140"/>
            <a:ext cx="303514" cy="400110"/>
          </a:xfrm>
          <a:prstGeom prst="rect">
            <a:avLst/>
          </a:prstGeom>
          <a:noFill/>
        </p:spPr>
        <p:txBody>
          <a:bodyPr wrap="none" rtlCol="0">
            <a:spAutoFit/>
          </a:bodyPr>
          <a:lstStyle/>
          <a:p>
            <a:r>
              <a:rPr lang="en-US" sz="2000" b="1" dirty="0" smtClean="0">
                <a:solidFill>
                  <a:srgbClr val="FF0000"/>
                </a:solidFill>
              </a:rPr>
              <a:t>?</a:t>
            </a:r>
            <a:endParaRPr lang="en-US" sz="2000" b="1" dirty="0">
              <a:solidFill>
                <a:srgbClr val="FF0000"/>
              </a:solidFill>
            </a:endParaRPr>
          </a:p>
        </p:txBody>
      </p:sp>
      <p:sp>
        <p:nvSpPr>
          <p:cNvPr id="129" name="TextBox 128"/>
          <p:cNvSpPr txBox="1"/>
          <p:nvPr/>
        </p:nvSpPr>
        <p:spPr>
          <a:xfrm>
            <a:off x="6142146" y="5316375"/>
            <a:ext cx="303514" cy="400110"/>
          </a:xfrm>
          <a:prstGeom prst="rect">
            <a:avLst/>
          </a:prstGeom>
          <a:noFill/>
        </p:spPr>
        <p:txBody>
          <a:bodyPr wrap="none" rtlCol="0">
            <a:spAutoFit/>
          </a:bodyPr>
          <a:lstStyle/>
          <a:p>
            <a:r>
              <a:rPr lang="en-US" sz="2000" b="1" dirty="0" smtClean="0">
                <a:solidFill>
                  <a:srgbClr val="FF0000"/>
                </a:solidFill>
              </a:rPr>
              <a:t>?</a:t>
            </a:r>
            <a:endParaRPr lang="en-US" sz="2000" b="1" dirty="0">
              <a:solidFill>
                <a:srgbClr val="FF0000"/>
              </a:solidFill>
            </a:endParaRPr>
          </a:p>
        </p:txBody>
      </p:sp>
      <p:sp>
        <p:nvSpPr>
          <p:cNvPr id="130" name="TextBox 129"/>
          <p:cNvSpPr txBox="1"/>
          <p:nvPr/>
        </p:nvSpPr>
        <p:spPr>
          <a:xfrm>
            <a:off x="6573914" y="5327572"/>
            <a:ext cx="303514" cy="400110"/>
          </a:xfrm>
          <a:prstGeom prst="rect">
            <a:avLst/>
          </a:prstGeom>
          <a:noFill/>
        </p:spPr>
        <p:txBody>
          <a:bodyPr wrap="none" rtlCol="0">
            <a:spAutoFit/>
          </a:bodyPr>
          <a:lstStyle/>
          <a:p>
            <a:r>
              <a:rPr lang="en-US" sz="2000" b="1" dirty="0" smtClean="0">
                <a:solidFill>
                  <a:srgbClr val="FF0000"/>
                </a:solidFill>
              </a:rPr>
              <a:t>?</a:t>
            </a:r>
            <a:endParaRPr lang="en-US" sz="2000" b="1" dirty="0">
              <a:solidFill>
                <a:srgbClr val="FF0000"/>
              </a:solidFill>
            </a:endParaRPr>
          </a:p>
        </p:txBody>
      </p:sp>
      <p:sp>
        <p:nvSpPr>
          <p:cNvPr id="131" name="TextBox 130"/>
          <p:cNvSpPr txBox="1"/>
          <p:nvPr/>
        </p:nvSpPr>
        <p:spPr>
          <a:xfrm>
            <a:off x="6970980" y="5382612"/>
            <a:ext cx="303514" cy="400110"/>
          </a:xfrm>
          <a:prstGeom prst="rect">
            <a:avLst/>
          </a:prstGeom>
          <a:noFill/>
        </p:spPr>
        <p:txBody>
          <a:bodyPr wrap="none" rtlCol="0">
            <a:spAutoFit/>
          </a:bodyPr>
          <a:lstStyle/>
          <a:p>
            <a:r>
              <a:rPr lang="en-US" sz="2000" b="1" dirty="0" smtClean="0">
                <a:solidFill>
                  <a:srgbClr val="FF0000"/>
                </a:solidFill>
              </a:rPr>
              <a:t>?</a:t>
            </a:r>
            <a:endParaRPr lang="en-US" sz="2000" b="1" dirty="0">
              <a:solidFill>
                <a:srgbClr val="FF0000"/>
              </a:solidFill>
            </a:endParaRPr>
          </a:p>
        </p:txBody>
      </p:sp>
      <p:sp>
        <p:nvSpPr>
          <p:cNvPr id="132" name="TextBox 131"/>
          <p:cNvSpPr txBox="1"/>
          <p:nvPr/>
        </p:nvSpPr>
        <p:spPr>
          <a:xfrm>
            <a:off x="7575934" y="4516177"/>
            <a:ext cx="303514" cy="400110"/>
          </a:xfrm>
          <a:prstGeom prst="rect">
            <a:avLst/>
          </a:prstGeom>
          <a:noFill/>
        </p:spPr>
        <p:txBody>
          <a:bodyPr wrap="none" rtlCol="0">
            <a:spAutoFit/>
          </a:bodyPr>
          <a:lstStyle/>
          <a:p>
            <a:r>
              <a:rPr lang="en-US" sz="2000" b="1" dirty="0" smtClean="0">
                <a:solidFill>
                  <a:srgbClr val="FF0000"/>
                </a:solidFill>
              </a:rPr>
              <a:t>?</a:t>
            </a:r>
            <a:endParaRPr lang="en-US" sz="2000" b="1" dirty="0">
              <a:solidFill>
                <a:srgbClr val="FF0000"/>
              </a:solidFill>
            </a:endParaRPr>
          </a:p>
        </p:txBody>
      </p:sp>
      <p:sp>
        <p:nvSpPr>
          <p:cNvPr id="133" name="TextBox 132"/>
          <p:cNvSpPr txBox="1"/>
          <p:nvPr/>
        </p:nvSpPr>
        <p:spPr>
          <a:xfrm>
            <a:off x="8119605" y="4527077"/>
            <a:ext cx="303514" cy="400110"/>
          </a:xfrm>
          <a:prstGeom prst="rect">
            <a:avLst/>
          </a:prstGeom>
          <a:noFill/>
        </p:spPr>
        <p:txBody>
          <a:bodyPr wrap="none" rtlCol="0">
            <a:spAutoFit/>
          </a:bodyPr>
          <a:lstStyle/>
          <a:p>
            <a:r>
              <a:rPr lang="en-US" sz="2000" b="1" dirty="0" smtClean="0">
                <a:solidFill>
                  <a:srgbClr val="FF0000"/>
                </a:solidFill>
              </a:rPr>
              <a:t>?</a:t>
            </a:r>
            <a:endParaRPr lang="en-US" sz="2000" b="1" dirty="0">
              <a:solidFill>
                <a:srgbClr val="FF0000"/>
              </a:solidFill>
            </a:endParaRPr>
          </a:p>
        </p:txBody>
      </p:sp>
    </p:spTree>
    <p:extLst>
      <p:ext uri="{BB962C8B-B14F-4D97-AF65-F5344CB8AC3E}">
        <p14:creationId xmlns:p14="http://schemas.microsoft.com/office/powerpoint/2010/main" val="363122597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9338" y="1600268"/>
            <a:ext cx="8904662" cy="2084531"/>
          </a:xfrm>
        </p:spPr>
        <p:txBody>
          <a:bodyPr>
            <a:normAutofit/>
          </a:bodyPr>
          <a:lstStyle/>
          <a:p>
            <a:r>
              <a:rPr lang="en-US" sz="3600" dirty="0" smtClean="0"/>
              <a:t>Tree divided into packets and sent</a:t>
            </a:r>
          </a:p>
          <a:p>
            <a:r>
              <a:rPr lang="en-US" sz="3600" dirty="0" smtClean="0"/>
              <a:t>Links </a:t>
            </a:r>
            <a:r>
              <a:rPr lang="en-US" sz="3600" dirty="0"/>
              <a:t>to the cloud may </a:t>
            </a:r>
            <a:r>
              <a:rPr lang="en-US" sz="3600" dirty="0" smtClean="0"/>
              <a:t>fail </a:t>
            </a:r>
            <a:r>
              <a:rPr lang="en-US" sz="3600" dirty="0" smtClean="0">
                <a:sym typeface="Wingdings"/>
              </a:rPr>
              <a:t> packet loss</a:t>
            </a:r>
            <a:endParaRPr lang="en-US" sz="3600" dirty="0"/>
          </a:p>
          <a:p>
            <a:r>
              <a:rPr lang="en-US" sz="3600" dirty="0" smtClean="0"/>
              <a:t>Loss of single packet destroys tree structure</a:t>
            </a:r>
          </a:p>
          <a:p>
            <a:pPr marL="0" indent="0">
              <a:buNone/>
            </a:pPr>
            <a:endParaRPr lang="en-US" sz="3600" dirty="0"/>
          </a:p>
        </p:txBody>
      </p:sp>
      <p:sp>
        <p:nvSpPr>
          <p:cNvPr id="41" name="Title 1"/>
          <p:cNvSpPr txBox="1">
            <a:spLocks/>
          </p:cNvSpPr>
          <p:nvPr/>
        </p:nvSpPr>
        <p:spPr>
          <a:xfrm>
            <a:off x="457200" y="416713"/>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tx2"/>
                </a:solidFill>
              </a:rPr>
              <a:t>How do we deal with packet loss?</a:t>
            </a:r>
            <a:endParaRPr lang="en-US" sz="3100" i="1" dirty="0">
              <a:solidFill>
                <a:schemeClr val="tx2"/>
              </a:solidFill>
            </a:endParaRPr>
          </a:p>
        </p:txBody>
      </p:sp>
      <p:grpSp>
        <p:nvGrpSpPr>
          <p:cNvPr id="54" name="Group 53"/>
          <p:cNvGrpSpPr/>
          <p:nvPr/>
        </p:nvGrpSpPr>
        <p:grpSpPr>
          <a:xfrm>
            <a:off x="679899" y="3684799"/>
            <a:ext cx="2965450" cy="2568575"/>
            <a:chOff x="992254" y="3985150"/>
            <a:chExt cx="2965450" cy="2568575"/>
          </a:xfrm>
        </p:grpSpPr>
        <p:sp>
          <p:nvSpPr>
            <p:cNvPr id="55" name="Cube 54"/>
            <p:cNvSpPr/>
            <p:nvPr/>
          </p:nvSpPr>
          <p:spPr>
            <a:xfrm>
              <a:off x="2471804"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6" name="Cube 55"/>
            <p:cNvSpPr/>
            <p:nvPr/>
          </p:nvSpPr>
          <p:spPr>
            <a:xfrm>
              <a:off x="130975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7" name="Cube 56"/>
            <p:cNvSpPr/>
            <p:nvPr/>
          </p:nvSpPr>
          <p:spPr>
            <a:xfrm>
              <a:off x="247180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8" name="Cube 57"/>
            <p:cNvSpPr/>
            <p:nvPr/>
          </p:nvSpPr>
          <p:spPr>
            <a:xfrm>
              <a:off x="99225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9" name="Cube 58"/>
            <p:cNvSpPr/>
            <p:nvPr/>
          </p:nvSpPr>
          <p:spPr>
            <a:xfrm>
              <a:off x="215430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0" name="Cube 59"/>
            <p:cNvSpPr/>
            <p:nvPr/>
          </p:nvSpPr>
          <p:spPr>
            <a:xfrm>
              <a:off x="992254" y="430582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61" name="Cube 60"/>
          <p:cNvSpPr/>
          <p:nvPr/>
        </p:nvSpPr>
        <p:spPr>
          <a:xfrm>
            <a:off x="2583308" y="4483601"/>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2" name="Cube 61"/>
          <p:cNvSpPr/>
          <p:nvPr/>
        </p:nvSpPr>
        <p:spPr>
          <a:xfrm>
            <a:off x="2001039" y="4002422"/>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3" name="Cube 62"/>
          <p:cNvSpPr/>
          <p:nvPr/>
        </p:nvSpPr>
        <p:spPr>
          <a:xfrm>
            <a:off x="2583308" y="4002422"/>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4" name="Cube 63"/>
          <p:cNvSpPr/>
          <p:nvPr/>
        </p:nvSpPr>
        <p:spPr>
          <a:xfrm>
            <a:off x="1841949" y="4643994"/>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5" name="Cube 64"/>
          <p:cNvSpPr/>
          <p:nvPr/>
        </p:nvSpPr>
        <p:spPr>
          <a:xfrm>
            <a:off x="2424218" y="4643994"/>
            <a:ext cx="744541" cy="643160"/>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6" name="Oval 65"/>
          <p:cNvSpPr/>
          <p:nvPr/>
        </p:nvSpPr>
        <p:spPr>
          <a:xfrm>
            <a:off x="6273745" y="3521654"/>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cxnSp>
        <p:nvCxnSpPr>
          <p:cNvPr id="67" name="Straight Arrow Connector 66"/>
          <p:cNvCxnSpPr>
            <a:stCxn id="66" idx="3"/>
            <a:endCxn id="75" idx="0"/>
          </p:cNvCxnSpPr>
          <p:nvPr/>
        </p:nvCxnSpPr>
        <p:spPr>
          <a:xfrm flipH="1">
            <a:off x="4997467" y="3807505"/>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8" name="Straight Arrow Connector 67"/>
          <p:cNvCxnSpPr>
            <a:stCxn id="66" idx="3"/>
            <a:endCxn id="76" idx="0"/>
          </p:cNvCxnSpPr>
          <p:nvPr/>
        </p:nvCxnSpPr>
        <p:spPr>
          <a:xfrm flipH="1">
            <a:off x="5464760" y="3807505"/>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9" name="Straight Arrow Connector 68"/>
          <p:cNvCxnSpPr>
            <a:stCxn id="66" idx="3"/>
            <a:endCxn id="77" idx="0"/>
          </p:cNvCxnSpPr>
          <p:nvPr/>
        </p:nvCxnSpPr>
        <p:spPr>
          <a:xfrm flipH="1">
            <a:off x="5930465" y="3807505"/>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0" name="Straight Arrow Connector 69"/>
          <p:cNvCxnSpPr>
            <a:stCxn id="66" idx="5"/>
          </p:cNvCxnSpPr>
          <p:nvPr/>
        </p:nvCxnSpPr>
        <p:spPr>
          <a:xfrm>
            <a:off x="6612247" y="3807505"/>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1" name="Straight Arrow Connector 70"/>
          <p:cNvCxnSpPr>
            <a:stCxn id="66" idx="4"/>
            <a:endCxn id="78" idx="0"/>
          </p:cNvCxnSpPr>
          <p:nvPr/>
        </p:nvCxnSpPr>
        <p:spPr>
          <a:xfrm flipH="1">
            <a:off x="6389978" y="3856550"/>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2" name="Straight Arrow Connector 71"/>
          <p:cNvCxnSpPr>
            <a:stCxn id="66" idx="4"/>
            <a:endCxn id="79" idx="0"/>
          </p:cNvCxnSpPr>
          <p:nvPr/>
        </p:nvCxnSpPr>
        <p:spPr>
          <a:xfrm>
            <a:off x="6472035" y="3856550"/>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3" name="Straight Arrow Connector 72"/>
          <p:cNvCxnSpPr>
            <a:stCxn id="66" idx="5"/>
            <a:endCxn id="80" idx="1"/>
          </p:cNvCxnSpPr>
          <p:nvPr/>
        </p:nvCxnSpPr>
        <p:spPr>
          <a:xfrm>
            <a:off x="6612247" y="3807505"/>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4" name="Straight Arrow Connector 73"/>
          <p:cNvCxnSpPr>
            <a:stCxn id="66" idx="5"/>
          </p:cNvCxnSpPr>
          <p:nvPr/>
        </p:nvCxnSpPr>
        <p:spPr>
          <a:xfrm>
            <a:off x="6612247" y="3807505"/>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5" name="Oval 74"/>
          <p:cNvSpPr/>
          <p:nvPr/>
        </p:nvSpPr>
        <p:spPr>
          <a:xfrm>
            <a:off x="4799176" y="438361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76" name="Oval 75"/>
          <p:cNvSpPr/>
          <p:nvPr/>
        </p:nvSpPr>
        <p:spPr>
          <a:xfrm>
            <a:off x="5266469" y="4410474"/>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77" name="Oval 76"/>
          <p:cNvSpPr/>
          <p:nvPr/>
        </p:nvSpPr>
        <p:spPr>
          <a:xfrm>
            <a:off x="5732175" y="4421584"/>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78" name="Oval 77"/>
          <p:cNvSpPr/>
          <p:nvPr/>
        </p:nvSpPr>
        <p:spPr>
          <a:xfrm>
            <a:off x="6191687" y="4429166"/>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1</a:t>
            </a:r>
          </a:p>
        </p:txBody>
      </p:sp>
      <p:sp>
        <p:nvSpPr>
          <p:cNvPr id="79" name="Oval 78"/>
          <p:cNvSpPr/>
          <p:nvPr/>
        </p:nvSpPr>
        <p:spPr>
          <a:xfrm>
            <a:off x="6658980" y="445602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80" name="Oval 79"/>
          <p:cNvSpPr/>
          <p:nvPr/>
        </p:nvSpPr>
        <p:spPr>
          <a:xfrm>
            <a:off x="7124686" y="446713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cxnSp>
        <p:nvCxnSpPr>
          <p:cNvPr id="83" name="Straight Arrow Connector 82"/>
          <p:cNvCxnSpPr/>
          <p:nvPr/>
        </p:nvCxnSpPr>
        <p:spPr>
          <a:xfrm flipH="1">
            <a:off x="4919502" y="4735026"/>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4" name="Straight Arrow Connector 83"/>
          <p:cNvCxnSpPr/>
          <p:nvPr/>
        </p:nvCxnSpPr>
        <p:spPr>
          <a:xfrm flipH="1">
            <a:off x="5386795" y="4735026"/>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5" name="Straight Arrow Connector 84"/>
          <p:cNvCxnSpPr/>
          <p:nvPr/>
        </p:nvCxnSpPr>
        <p:spPr>
          <a:xfrm flipH="1">
            <a:off x="5852501" y="4735026"/>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7" name="Straight Arrow Connector 86"/>
          <p:cNvCxnSpPr/>
          <p:nvPr/>
        </p:nvCxnSpPr>
        <p:spPr>
          <a:xfrm flipH="1">
            <a:off x="6312013" y="4784070"/>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8" name="Straight Arrow Connector 87"/>
          <p:cNvCxnSpPr/>
          <p:nvPr/>
        </p:nvCxnSpPr>
        <p:spPr>
          <a:xfrm>
            <a:off x="6394071" y="4784070"/>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9" name="Straight Arrow Connector 88"/>
          <p:cNvCxnSpPr/>
          <p:nvPr/>
        </p:nvCxnSpPr>
        <p:spPr>
          <a:xfrm>
            <a:off x="6534282" y="4735026"/>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97" name="Oval 96"/>
          <p:cNvSpPr/>
          <p:nvPr/>
        </p:nvSpPr>
        <p:spPr>
          <a:xfrm>
            <a:off x="7589469" y="4475865"/>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98" name="Oval 97"/>
          <p:cNvSpPr/>
          <p:nvPr/>
        </p:nvSpPr>
        <p:spPr>
          <a:xfrm>
            <a:off x="8073072" y="449194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07" name="Oval 106"/>
          <p:cNvSpPr/>
          <p:nvPr/>
        </p:nvSpPr>
        <p:spPr>
          <a:xfrm>
            <a:off x="4702007" y="5296921"/>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108" name="Oval 107"/>
          <p:cNvSpPr/>
          <p:nvPr/>
        </p:nvSpPr>
        <p:spPr>
          <a:xfrm>
            <a:off x="5207659" y="5323075"/>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09" name="Oval 108"/>
          <p:cNvSpPr/>
          <p:nvPr/>
        </p:nvSpPr>
        <p:spPr>
          <a:xfrm>
            <a:off x="5671701" y="5357134"/>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1</a:t>
            </a:r>
            <a:endParaRPr lang="en-US" dirty="0"/>
          </a:p>
        </p:txBody>
      </p:sp>
      <p:sp>
        <p:nvSpPr>
          <p:cNvPr id="110" name="Oval 109"/>
          <p:cNvSpPr/>
          <p:nvPr/>
        </p:nvSpPr>
        <p:spPr>
          <a:xfrm>
            <a:off x="6138005" y="5351451"/>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1" name="Oval 110"/>
          <p:cNvSpPr/>
          <p:nvPr/>
        </p:nvSpPr>
        <p:spPr>
          <a:xfrm>
            <a:off x="6570440" y="5349105"/>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2" name="Oval 111"/>
          <p:cNvSpPr/>
          <p:nvPr/>
        </p:nvSpPr>
        <p:spPr>
          <a:xfrm>
            <a:off x="7007915" y="5358151"/>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114" name="Oval 113"/>
          <p:cNvSpPr/>
          <p:nvPr/>
        </p:nvSpPr>
        <p:spPr>
          <a:xfrm>
            <a:off x="8052914" y="5405776"/>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1</a:t>
            </a:r>
            <a:endParaRPr lang="en-US" dirty="0"/>
          </a:p>
        </p:txBody>
      </p:sp>
      <p:sp>
        <p:nvSpPr>
          <p:cNvPr id="123" name="Cube 122"/>
          <p:cNvSpPr/>
          <p:nvPr/>
        </p:nvSpPr>
        <p:spPr>
          <a:xfrm>
            <a:off x="1841949" y="4156736"/>
            <a:ext cx="744541" cy="643160"/>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81" name="Straight Arrow Connector 80"/>
          <p:cNvCxnSpPr/>
          <p:nvPr/>
        </p:nvCxnSpPr>
        <p:spPr>
          <a:xfrm>
            <a:off x="6534282" y="4735026"/>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2" name="Straight Arrow Connector 81"/>
          <p:cNvCxnSpPr/>
          <p:nvPr/>
        </p:nvCxnSpPr>
        <p:spPr>
          <a:xfrm>
            <a:off x="6534282" y="4735026"/>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91" name="Oval 90"/>
          <p:cNvSpPr/>
          <p:nvPr/>
        </p:nvSpPr>
        <p:spPr>
          <a:xfrm>
            <a:off x="7521266" y="5378307"/>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92" name="Cube 91"/>
          <p:cNvSpPr/>
          <p:nvPr/>
        </p:nvSpPr>
        <p:spPr>
          <a:xfrm>
            <a:off x="2422825" y="4167914"/>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7260248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179069" y="-3188"/>
            <a:ext cx="8964930" cy="1143000"/>
          </a:xfrm>
        </p:spPr>
        <p:txBody>
          <a:bodyPr vert="horz" lIns="91440" tIns="45720" rIns="91440" bIns="45720" rtlCol="0" anchor="ctr">
            <a:normAutofit/>
          </a:bodyPr>
          <a:lstStyle/>
          <a:p>
            <a:r>
              <a:rPr lang="en-US" u="sng" dirty="0" smtClean="0">
                <a:solidFill>
                  <a:schemeClr val="tx2"/>
                </a:solidFill>
              </a:rPr>
              <a:t>Solution</a:t>
            </a:r>
            <a:r>
              <a:rPr lang="en-US" dirty="0" smtClean="0">
                <a:solidFill>
                  <a:schemeClr val="tx2"/>
                </a:solidFill>
              </a:rPr>
              <a:t>: Make packets self-contained</a:t>
            </a:r>
            <a:endParaRPr lang="en-US" dirty="0">
              <a:solidFill>
                <a:schemeClr val="tx2"/>
              </a:solidFill>
            </a:endParaRPr>
          </a:p>
        </p:txBody>
      </p:sp>
      <p:sp>
        <p:nvSpPr>
          <p:cNvPr id="30" name="Content Placeholder 2"/>
          <p:cNvSpPr txBox="1">
            <a:spLocks/>
          </p:cNvSpPr>
          <p:nvPr/>
        </p:nvSpPr>
        <p:spPr>
          <a:xfrm>
            <a:off x="-80631" y="1199717"/>
            <a:ext cx="9474080" cy="1568214"/>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sz="3600" dirty="0" smtClean="0"/>
              <a:t>Each packet is sub-tree derived from root</a:t>
            </a:r>
            <a:endParaRPr lang="en-US" sz="3600" dirty="0"/>
          </a:p>
          <a:p>
            <a:r>
              <a:rPr lang="en-US" sz="3600" dirty="0" smtClean="0"/>
              <a:t>Can reconstruct independent of other packets</a:t>
            </a:r>
            <a:endParaRPr lang="en-US" sz="4000" dirty="0"/>
          </a:p>
        </p:txBody>
      </p:sp>
      <p:sp>
        <p:nvSpPr>
          <p:cNvPr id="11" name="Content Placeholder 2"/>
          <p:cNvSpPr txBox="1">
            <a:spLocks/>
          </p:cNvSpPr>
          <p:nvPr/>
        </p:nvSpPr>
        <p:spPr>
          <a:xfrm>
            <a:off x="657558" y="5704082"/>
            <a:ext cx="7951560" cy="1022693"/>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pPr marL="346075">
              <a:spcAft>
                <a:spcPts val="600"/>
              </a:spcAft>
            </a:pPr>
            <a:r>
              <a:rPr lang="en-US" sz="2800" dirty="0"/>
              <a:t>Loss of packet </a:t>
            </a:r>
            <a:r>
              <a:rPr lang="en-US" sz="2800" dirty="0">
                <a:sym typeface="Wingdings"/>
              </a:rPr>
              <a:t> Loss of resolution as opposed to 			     	</a:t>
            </a:r>
            <a:r>
              <a:rPr lang="en-US" sz="2800" dirty="0" smtClean="0">
                <a:sym typeface="Wingdings"/>
              </a:rPr>
              <a:t>	     complete </a:t>
            </a:r>
            <a:r>
              <a:rPr lang="en-US" sz="2800" dirty="0">
                <a:sym typeface="Wingdings"/>
              </a:rPr>
              <a:t>loss of information</a:t>
            </a:r>
          </a:p>
        </p:txBody>
      </p:sp>
      <p:grpSp>
        <p:nvGrpSpPr>
          <p:cNvPr id="12" name="Group 11"/>
          <p:cNvGrpSpPr/>
          <p:nvPr/>
        </p:nvGrpSpPr>
        <p:grpSpPr>
          <a:xfrm>
            <a:off x="359224" y="2563529"/>
            <a:ext cx="2965450" cy="2568575"/>
            <a:chOff x="992254" y="3985150"/>
            <a:chExt cx="2965450" cy="2568575"/>
          </a:xfrm>
        </p:grpSpPr>
        <p:sp>
          <p:nvSpPr>
            <p:cNvPr id="13" name="Cube 12"/>
            <p:cNvSpPr/>
            <p:nvPr/>
          </p:nvSpPr>
          <p:spPr>
            <a:xfrm>
              <a:off x="2471804"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Cube 13"/>
            <p:cNvSpPr/>
            <p:nvPr/>
          </p:nvSpPr>
          <p:spPr>
            <a:xfrm>
              <a:off x="130975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 name="Cube 14"/>
            <p:cNvSpPr/>
            <p:nvPr/>
          </p:nvSpPr>
          <p:spPr>
            <a:xfrm>
              <a:off x="247180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Cube 15"/>
            <p:cNvSpPr/>
            <p:nvPr/>
          </p:nvSpPr>
          <p:spPr>
            <a:xfrm>
              <a:off x="99225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 name="Cube 16"/>
            <p:cNvSpPr/>
            <p:nvPr/>
          </p:nvSpPr>
          <p:spPr>
            <a:xfrm>
              <a:off x="215430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Cube 17"/>
            <p:cNvSpPr/>
            <p:nvPr/>
          </p:nvSpPr>
          <p:spPr>
            <a:xfrm>
              <a:off x="992254" y="430582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19" name="Cube 18"/>
          <p:cNvSpPr/>
          <p:nvPr/>
        </p:nvSpPr>
        <p:spPr>
          <a:xfrm>
            <a:off x="2262633" y="3362331"/>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Cube 19"/>
          <p:cNvSpPr/>
          <p:nvPr/>
        </p:nvSpPr>
        <p:spPr>
          <a:xfrm>
            <a:off x="1680364" y="2881152"/>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1" name="Cube 20"/>
          <p:cNvSpPr/>
          <p:nvPr/>
        </p:nvSpPr>
        <p:spPr>
          <a:xfrm>
            <a:off x="2262633" y="2881152"/>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 name="Cube 21"/>
          <p:cNvSpPr/>
          <p:nvPr/>
        </p:nvSpPr>
        <p:spPr>
          <a:xfrm>
            <a:off x="1521274" y="3522724"/>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 name="Cube 22"/>
          <p:cNvSpPr/>
          <p:nvPr/>
        </p:nvSpPr>
        <p:spPr>
          <a:xfrm>
            <a:off x="2103543" y="3522724"/>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Oval 23"/>
          <p:cNvSpPr/>
          <p:nvPr/>
        </p:nvSpPr>
        <p:spPr>
          <a:xfrm>
            <a:off x="5953070" y="2400384"/>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1</a:t>
            </a:r>
            <a:endParaRPr lang="en-US" dirty="0"/>
          </a:p>
        </p:txBody>
      </p:sp>
      <p:cxnSp>
        <p:nvCxnSpPr>
          <p:cNvPr id="25" name="Straight Arrow Connector 24"/>
          <p:cNvCxnSpPr>
            <a:stCxn id="24" idx="3"/>
            <a:endCxn id="36" idx="0"/>
          </p:cNvCxnSpPr>
          <p:nvPr/>
        </p:nvCxnSpPr>
        <p:spPr>
          <a:xfrm flipH="1">
            <a:off x="4676792" y="2686235"/>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6" name="Straight Arrow Connector 25"/>
          <p:cNvCxnSpPr>
            <a:stCxn id="24" idx="3"/>
            <a:endCxn id="37" idx="0"/>
          </p:cNvCxnSpPr>
          <p:nvPr/>
        </p:nvCxnSpPr>
        <p:spPr>
          <a:xfrm flipH="1">
            <a:off x="5144085" y="2686235"/>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7" name="Straight Arrow Connector 26"/>
          <p:cNvCxnSpPr>
            <a:stCxn id="24" idx="3"/>
            <a:endCxn id="38" idx="0"/>
          </p:cNvCxnSpPr>
          <p:nvPr/>
        </p:nvCxnSpPr>
        <p:spPr>
          <a:xfrm flipH="1">
            <a:off x="5609790" y="2686235"/>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8" name="Straight Arrow Connector 27"/>
          <p:cNvCxnSpPr>
            <a:stCxn id="24" idx="5"/>
            <a:endCxn id="43" idx="0"/>
          </p:cNvCxnSpPr>
          <p:nvPr/>
        </p:nvCxnSpPr>
        <p:spPr>
          <a:xfrm>
            <a:off x="6291572" y="2686235"/>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9" name="Straight Arrow Connector 28"/>
          <p:cNvCxnSpPr>
            <a:stCxn id="24" idx="4"/>
            <a:endCxn id="39" idx="0"/>
          </p:cNvCxnSpPr>
          <p:nvPr/>
        </p:nvCxnSpPr>
        <p:spPr>
          <a:xfrm flipH="1">
            <a:off x="6069303" y="2735280"/>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a:stCxn id="24" idx="4"/>
            <a:endCxn id="40" idx="0"/>
          </p:cNvCxnSpPr>
          <p:nvPr/>
        </p:nvCxnSpPr>
        <p:spPr>
          <a:xfrm>
            <a:off x="6151360" y="2735280"/>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2" name="Straight Arrow Connector 31"/>
          <p:cNvCxnSpPr>
            <a:stCxn id="24" idx="5"/>
            <a:endCxn id="41" idx="1"/>
          </p:cNvCxnSpPr>
          <p:nvPr/>
        </p:nvCxnSpPr>
        <p:spPr>
          <a:xfrm>
            <a:off x="6291572" y="2686235"/>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3" name="Straight Arrow Connector 32"/>
          <p:cNvCxnSpPr>
            <a:stCxn id="24" idx="5"/>
            <a:endCxn id="42" idx="0"/>
          </p:cNvCxnSpPr>
          <p:nvPr/>
        </p:nvCxnSpPr>
        <p:spPr>
          <a:xfrm>
            <a:off x="6291572" y="2686235"/>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6" name="Oval 35"/>
          <p:cNvSpPr/>
          <p:nvPr/>
        </p:nvSpPr>
        <p:spPr>
          <a:xfrm>
            <a:off x="4478501" y="326234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37" name="Oval 36"/>
          <p:cNvSpPr/>
          <p:nvPr/>
        </p:nvSpPr>
        <p:spPr>
          <a:xfrm>
            <a:off x="4945794" y="3289204"/>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38" name="Oval 37"/>
          <p:cNvSpPr/>
          <p:nvPr/>
        </p:nvSpPr>
        <p:spPr>
          <a:xfrm>
            <a:off x="5411500" y="3300314"/>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39" name="Oval 38"/>
          <p:cNvSpPr/>
          <p:nvPr/>
        </p:nvSpPr>
        <p:spPr>
          <a:xfrm>
            <a:off x="5871012" y="3307896"/>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1</a:t>
            </a:r>
          </a:p>
        </p:txBody>
      </p:sp>
      <p:sp>
        <p:nvSpPr>
          <p:cNvPr id="40" name="Oval 39"/>
          <p:cNvSpPr/>
          <p:nvPr/>
        </p:nvSpPr>
        <p:spPr>
          <a:xfrm>
            <a:off x="6338305" y="333475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41" name="Oval 40"/>
          <p:cNvSpPr/>
          <p:nvPr/>
        </p:nvSpPr>
        <p:spPr>
          <a:xfrm>
            <a:off x="6804011" y="334586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42" name="Oval 41"/>
          <p:cNvSpPr/>
          <p:nvPr/>
        </p:nvSpPr>
        <p:spPr>
          <a:xfrm>
            <a:off x="7286691" y="3345875"/>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43" name="Oval 42"/>
          <p:cNvSpPr/>
          <p:nvPr/>
        </p:nvSpPr>
        <p:spPr>
          <a:xfrm>
            <a:off x="7752396" y="3356985"/>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cxnSp>
        <p:nvCxnSpPr>
          <p:cNvPr id="44" name="Straight Arrow Connector 43"/>
          <p:cNvCxnSpPr>
            <a:endCxn id="52" idx="0"/>
          </p:cNvCxnSpPr>
          <p:nvPr/>
        </p:nvCxnSpPr>
        <p:spPr>
          <a:xfrm flipH="1">
            <a:off x="4598827" y="3613756"/>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45" name="Straight Arrow Connector 44"/>
          <p:cNvCxnSpPr>
            <a:endCxn id="53" idx="0"/>
          </p:cNvCxnSpPr>
          <p:nvPr/>
        </p:nvCxnSpPr>
        <p:spPr>
          <a:xfrm flipH="1">
            <a:off x="5066120" y="3613756"/>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46" name="Straight Arrow Connector 45"/>
          <p:cNvCxnSpPr>
            <a:endCxn id="54" idx="0"/>
          </p:cNvCxnSpPr>
          <p:nvPr/>
        </p:nvCxnSpPr>
        <p:spPr>
          <a:xfrm flipH="1">
            <a:off x="5531826" y="3613756"/>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47" name="Straight Arrow Connector 46"/>
          <p:cNvCxnSpPr>
            <a:endCxn id="59" idx="0"/>
          </p:cNvCxnSpPr>
          <p:nvPr/>
        </p:nvCxnSpPr>
        <p:spPr>
          <a:xfrm>
            <a:off x="6213607" y="3613756"/>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48" name="Straight Arrow Connector 47"/>
          <p:cNvCxnSpPr/>
          <p:nvPr/>
        </p:nvCxnSpPr>
        <p:spPr>
          <a:xfrm flipH="1">
            <a:off x="5991338" y="3662800"/>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49" name="Straight Arrow Connector 48"/>
          <p:cNvCxnSpPr>
            <a:endCxn id="56" idx="0"/>
          </p:cNvCxnSpPr>
          <p:nvPr/>
        </p:nvCxnSpPr>
        <p:spPr>
          <a:xfrm>
            <a:off x="6073396" y="3662800"/>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0" name="Straight Arrow Connector 49"/>
          <p:cNvCxnSpPr>
            <a:endCxn id="57" idx="1"/>
          </p:cNvCxnSpPr>
          <p:nvPr/>
        </p:nvCxnSpPr>
        <p:spPr>
          <a:xfrm>
            <a:off x="6213607" y="3613756"/>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1" name="Straight Arrow Connector 50"/>
          <p:cNvCxnSpPr>
            <a:endCxn id="58" idx="0"/>
          </p:cNvCxnSpPr>
          <p:nvPr/>
        </p:nvCxnSpPr>
        <p:spPr>
          <a:xfrm>
            <a:off x="6213607" y="3613756"/>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52" name="Oval 51"/>
          <p:cNvSpPr/>
          <p:nvPr/>
        </p:nvSpPr>
        <p:spPr>
          <a:xfrm>
            <a:off x="4400537" y="4189869"/>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53" name="Oval 52"/>
          <p:cNvSpPr/>
          <p:nvPr/>
        </p:nvSpPr>
        <p:spPr>
          <a:xfrm>
            <a:off x="4867830" y="4216725"/>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54" name="Oval 53"/>
          <p:cNvSpPr/>
          <p:nvPr/>
        </p:nvSpPr>
        <p:spPr>
          <a:xfrm>
            <a:off x="5333536" y="4227834"/>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1</a:t>
            </a:r>
          </a:p>
        </p:txBody>
      </p:sp>
      <p:sp>
        <p:nvSpPr>
          <p:cNvPr id="55" name="Oval 54"/>
          <p:cNvSpPr/>
          <p:nvPr/>
        </p:nvSpPr>
        <p:spPr>
          <a:xfrm>
            <a:off x="5793048" y="4235417"/>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56" name="Oval 55"/>
          <p:cNvSpPr/>
          <p:nvPr/>
        </p:nvSpPr>
        <p:spPr>
          <a:xfrm>
            <a:off x="6260341" y="4262273"/>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57" name="Oval 56"/>
          <p:cNvSpPr/>
          <p:nvPr/>
        </p:nvSpPr>
        <p:spPr>
          <a:xfrm>
            <a:off x="6726046" y="4273383"/>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58" name="Oval 57"/>
          <p:cNvSpPr/>
          <p:nvPr/>
        </p:nvSpPr>
        <p:spPr>
          <a:xfrm>
            <a:off x="7208726" y="427339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59" name="Oval 58"/>
          <p:cNvSpPr/>
          <p:nvPr/>
        </p:nvSpPr>
        <p:spPr>
          <a:xfrm>
            <a:off x="7674432" y="4284505"/>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cxnSp>
        <p:nvCxnSpPr>
          <p:cNvPr id="60" name="Straight Arrow Connector 59"/>
          <p:cNvCxnSpPr>
            <a:endCxn id="68" idx="0"/>
          </p:cNvCxnSpPr>
          <p:nvPr/>
        </p:nvCxnSpPr>
        <p:spPr>
          <a:xfrm flipH="1">
            <a:off x="4042184" y="4524765"/>
            <a:ext cx="1334356" cy="5761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endCxn id="69" idx="0"/>
          </p:cNvCxnSpPr>
          <p:nvPr/>
        </p:nvCxnSpPr>
        <p:spPr>
          <a:xfrm flipH="1">
            <a:off x="4509477" y="4524765"/>
            <a:ext cx="867063" cy="602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2" name="Straight Arrow Connector 61"/>
          <p:cNvCxnSpPr>
            <a:endCxn id="70" idx="0"/>
          </p:cNvCxnSpPr>
          <p:nvPr/>
        </p:nvCxnSpPr>
        <p:spPr>
          <a:xfrm flipH="1">
            <a:off x="4975183" y="4524765"/>
            <a:ext cx="401358" cy="61407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3" name="Straight Arrow Connector 62"/>
          <p:cNvCxnSpPr>
            <a:endCxn id="75" idx="0"/>
          </p:cNvCxnSpPr>
          <p:nvPr/>
        </p:nvCxnSpPr>
        <p:spPr>
          <a:xfrm>
            <a:off x="5656964" y="4524765"/>
            <a:ext cx="1659115" cy="6707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4" name="Straight Arrow Connector 63"/>
          <p:cNvCxnSpPr/>
          <p:nvPr/>
        </p:nvCxnSpPr>
        <p:spPr>
          <a:xfrm flipH="1">
            <a:off x="5434695" y="4573809"/>
            <a:ext cx="82058" cy="57261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5" name="Straight Arrow Connector 64"/>
          <p:cNvCxnSpPr>
            <a:endCxn id="72" idx="0"/>
          </p:cNvCxnSpPr>
          <p:nvPr/>
        </p:nvCxnSpPr>
        <p:spPr>
          <a:xfrm>
            <a:off x="5516753" y="4573809"/>
            <a:ext cx="385235" cy="59947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6" name="Straight Arrow Connector 65"/>
          <p:cNvCxnSpPr>
            <a:endCxn id="73" idx="1"/>
          </p:cNvCxnSpPr>
          <p:nvPr/>
        </p:nvCxnSpPr>
        <p:spPr>
          <a:xfrm>
            <a:off x="5656964" y="4524765"/>
            <a:ext cx="570517" cy="7086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7" name="Straight Arrow Connector 66"/>
          <p:cNvCxnSpPr>
            <a:endCxn id="74" idx="0"/>
          </p:cNvCxnSpPr>
          <p:nvPr/>
        </p:nvCxnSpPr>
        <p:spPr>
          <a:xfrm>
            <a:off x="5656964" y="4524765"/>
            <a:ext cx="1193409" cy="6596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68" name="Oval 67"/>
          <p:cNvSpPr/>
          <p:nvPr/>
        </p:nvSpPr>
        <p:spPr>
          <a:xfrm>
            <a:off x="3843894" y="5100878"/>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0</a:t>
            </a:r>
            <a:endParaRPr lang="en-US" dirty="0"/>
          </a:p>
        </p:txBody>
      </p:sp>
      <p:sp>
        <p:nvSpPr>
          <p:cNvPr id="69" name="Oval 68"/>
          <p:cNvSpPr/>
          <p:nvPr/>
        </p:nvSpPr>
        <p:spPr>
          <a:xfrm>
            <a:off x="4311187" y="5127734"/>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70" name="Oval 69"/>
          <p:cNvSpPr/>
          <p:nvPr/>
        </p:nvSpPr>
        <p:spPr>
          <a:xfrm>
            <a:off x="4776893" y="5138843"/>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1</a:t>
            </a:r>
            <a:endParaRPr lang="en-US" dirty="0"/>
          </a:p>
        </p:txBody>
      </p:sp>
      <p:sp>
        <p:nvSpPr>
          <p:cNvPr id="71" name="Oval 70"/>
          <p:cNvSpPr/>
          <p:nvPr/>
        </p:nvSpPr>
        <p:spPr>
          <a:xfrm>
            <a:off x="5236405" y="5146426"/>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72" name="Oval 71"/>
          <p:cNvSpPr/>
          <p:nvPr/>
        </p:nvSpPr>
        <p:spPr>
          <a:xfrm>
            <a:off x="5703698" y="517328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73" name="Oval 72"/>
          <p:cNvSpPr/>
          <p:nvPr/>
        </p:nvSpPr>
        <p:spPr>
          <a:xfrm>
            <a:off x="6169403" y="5184392"/>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74" name="Oval 73"/>
          <p:cNvSpPr/>
          <p:nvPr/>
        </p:nvSpPr>
        <p:spPr>
          <a:xfrm>
            <a:off x="6652083" y="5184405"/>
            <a:ext cx="396580" cy="33489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0</a:t>
            </a:r>
          </a:p>
        </p:txBody>
      </p:sp>
      <p:sp>
        <p:nvSpPr>
          <p:cNvPr id="75" name="Oval 74"/>
          <p:cNvSpPr/>
          <p:nvPr/>
        </p:nvSpPr>
        <p:spPr>
          <a:xfrm>
            <a:off x="7117789" y="5195514"/>
            <a:ext cx="396580" cy="3348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1</a:t>
            </a:r>
            <a:endParaRPr lang="en-US" dirty="0"/>
          </a:p>
        </p:txBody>
      </p:sp>
      <p:grpSp>
        <p:nvGrpSpPr>
          <p:cNvPr id="76" name="Group 75"/>
          <p:cNvGrpSpPr/>
          <p:nvPr/>
        </p:nvGrpSpPr>
        <p:grpSpPr>
          <a:xfrm>
            <a:off x="1521274" y="3040005"/>
            <a:ext cx="745236" cy="644652"/>
            <a:chOff x="992254" y="3985150"/>
            <a:chExt cx="2965450" cy="2568575"/>
          </a:xfrm>
        </p:grpSpPr>
        <p:sp>
          <p:nvSpPr>
            <p:cNvPr id="77" name="Cube 76"/>
            <p:cNvSpPr/>
            <p:nvPr/>
          </p:nvSpPr>
          <p:spPr>
            <a:xfrm>
              <a:off x="2471804" y="4947175"/>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8" name="Cube 77"/>
            <p:cNvSpPr/>
            <p:nvPr/>
          </p:nvSpPr>
          <p:spPr>
            <a:xfrm>
              <a:off x="130975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9" name="Cube 78"/>
            <p:cNvSpPr/>
            <p:nvPr/>
          </p:nvSpPr>
          <p:spPr>
            <a:xfrm>
              <a:off x="2471804" y="39851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0" name="Cube 79"/>
            <p:cNvSpPr/>
            <p:nvPr/>
          </p:nvSpPr>
          <p:spPr>
            <a:xfrm>
              <a:off x="992254" y="5267850"/>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1" name="Cube 80"/>
            <p:cNvSpPr/>
            <p:nvPr/>
          </p:nvSpPr>
          <p:spPr>
            <a:xfrm>
              <a:off x="2154304" y="5267850"/>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2" name="Cube 81"/>
            <p:cNvSpPr/>
            <p:nvPr/>
          </p:nvSpPr>
          <p:spPr>
            <a:xfrm>
              <a:off x="992254" y="4305825"/>
              <a:ext cx="1485900" cy="1285875"/>
            </a:xfrm>
            <a:prstGeom prst="cub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3" name="Cube 82"/>
            <p:cNvSpPr/>
            <p:nvPr/>
          </p:nvSpPr>
          <p:spPr>
            <a:xfrm>
              <a:off x="2159836" y="4293671"/>
              <a:ext cx="1485900" cy="1285875"/>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84" name="Cube 83"/>
          <p:cNvSpPr/>
          <p:nvPr/>
        </p:nvSpPr>
        <p:spPr>
          <a:xfrm>
            <a:off x="2106315" y="3035466"/>
            <a:ext cx="744541" cy="643160"/>
          </a:xfrm>
          <a:prstGeom prst="cube">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 name="Freeform 2"/>
          <p:cNvSpPr/>
          <p:nvPr/>
        </p:nvSpPr>
        <p:spPr>
          <a:xfrm>
            <a:off x="5281296" y="2378381"/>
            <a:ext cx="2479387" cy="3265234"/>
          </a:xfrm>
          <a:custGeom>
            <a:avLst/>
            <a:gdLst>
              <a:gd name="connsiteX0" fmla="*/ 604729 w 2479387"/>
              <a:gd name="connsiteY0" fmla="*/ 0 h 3265234"/>
              <a:gd name="connsiteX1" fmla="*/ 1249773 w 2479387"/>
              <a:gd name="connsiteY1" fmla="*/ 0 h 3265234"/>
              <a:gd name="connsiteX2" fmla="*/ 2338284 w 2479387"/>
              <a:gd name="connsiteY2" fmla="*/ 806231 h 3265234"/>
              <a:gd name="connsiteX3" fmla="*/ 2479387 w 2479387"/>
              <a:gd name="connsiteY3" fmla="*/ 1431060 h 3265234"/>
              <a:gd name="connsiteX4" fmla="*/ 1995605 w 2479387"/>
              <a:gd name="connsiteY4" fmla="*/ 1431060 h 3265234"/>
              <a:gd name="connsiteX5" fmla="*/ 1834344 w 2479387"/>
              <a:gd name="connsiteY5" fmla="*/ 826387 h 3265234"/>
              <a:gd name="connsiteX6" fmla="*/ 1128827 w 2479387"/>
              <a:gd name="connsiteY6" fmla="*/ 503894 h 3265234"/>
              <a:gd name="connsiteX7" fmla="*/ 1028039 w 2479387"/>
              <a:gd name="connsiteY7" fmla="*/ 1350437 h 3265234"/>
              <a:gd name="connsiteX8" fmla="*/ 2297969 w 2479387"/>
              <a:gd name="connsiteY8" fmla="*/ 1955110 h 3265234"/>
              <a:gd name="connsiteX9" fmla="*/ 2439072 w 2479387"/>
              <a:gd name="connsiteY9" fmla="*/ 2378381 h 3265234"/>
              <a:gd name="connsiteX10" fmla="*/ 1955289 w 2479387"/>
              <a:gd name="connsiteY10" fmla="*/ 2378381 h 3265234"/>
              <a:gd name="connsiteX11" fmla="*/ 1753713 w 2479387"/>
              <a:gd name="connsiteY11" fmla="*/ 1854331 h 3265234"/>
              <a:gd name="connsiteX12" fmla="*/ 967566 w 2479387"/>
              <a:gd name="connsiteY12" fmla="*/ 1652773 h 3265234"/>
              <a:gd name="connsiteX13" fmla="*/ 967566 w 2479387"/>
              <a:gd name="connsiteY13" fmla="*/ 2338069 h 3265234"/>
              <a:gd name="connsiteX14" fmla="*/ 1350561 w 2479387"/>
              <a:gd name="connsiteY14" fmla="*/ 3144300 h 3265234"/>
              <a:gd name="connsiteX15" fmla="*/ 362837 w 2479387"/>
              <a:gd name="connsiteY15" fmla="*/ 3265234 h 3265234"/>
              <a:gd name="connsiteX16" fmla="*/ 262049 w 2479387"/>
              <a:gd name="connsiteY16" fmla="*/ 2418692 h 3265234"/>
              <a:gd name="connsiteX17" fmla="*/ 0 w 2479387"/>
              <a:gd name="connsiteY17" fmla="*/ 2317913 h 3265234"/>
              <a:gd name="connsiteX18" fmla="*/ 40315 w 2479387"/>
              <a:gd name="connsiteY18" fmla="*/ 1814019 h 3265234"/>
              <a:gd name="connsiteX19" fmla="*/ 665202 w 2479387"/>
              <a:gd name="connsiteY19" fmla="*/ 1632617 h 3265234"/>
              <a:gd name="connsiteX20" fmla="*/ 524098 w 2479387"/>
              <a:gd name="connsiteY20" fmla="*/ 907010 h 3265234"/>
              <a:gd name="connsiteX21" fmla="*/ 604729 w 2479387"/>
              <a:gd name="connsiteY21" fmla="*/ 0 h 326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9387" h="3265234">
                <a:moveTo>
                  <a:pt x="604729" y="0"/>
                </a:moveTo>
                <a:lnTo>
                  <a:pt x="1249773" y="0"/>
                </a:lnTo>
                <a:lnTo>
                  <a:pt x="2338284" y="806231"/>
                </a:lnTo>
                <a:lnTo>
                  <a:pt x="2479387" y="1431060"/>
                </a:lnTo>
                <a:lnTo>
                  <a:pt x="1995605" y="1431060"/>
                </a:lnTo>
                <a:lnTo>
                  <a:pt x="1834344" y="826387"/>
                </a:lnTo>
                <a:lnTo>
                  <a:pt x="1128827" y="503894"/>
                </a:lnTo>
                <a:lnTo>
                  <a:pt x="1028039" y="1350437"/>
                </a:lnTo>
                <a:lnTo>
                  <a:pt x="2297969" y="1955110"/>
                </a:lnTo>
                <a:lnTo>
                  <a:pt x="2439072" y="2378381"/>
                </a:lnTo>
                <a:lnTo>
                  <a:pt x="1955289" y="2378381"/>
                </a:lnTo>
                <a:lnTo>
                  <a:pt x="1753713" y="1854331"/>
                </a:lnTo>
                <a:lnTo>
                  <a:pt x="967566" y="1652773"/>
                </a:lnTo>
                <a:lnTo>
                  <a:pt x="967566" y="2338069"/>
                </a:lnTo>
                <a:lnTo>
                  <a:pt x="1350561" y="3144300"/>
                </a:lnTo>
                <a:lnTo>
                  <a:pt x="362837" y="3265234"/>
                </a:lnTo>
                <a:lnTo>
                  <a:pt x="262049" y="2418692"/>
                </a:lnTo>
                <a:lnTo>
                  <a:pt x="0" y="2317913"/>
                </a:lnTo>
                <a:lnTo>
                  <a:pt x="40315" y="1814019"/>
                </a:lnTo>
                <a:lnTo>
                  <a:pt x="665202" y="1632617"/>
                </a:lnTo>
                <a:lnTo>
                  <a:pt x="524098" y="907010"/>
                </a:lnTo>
                <a:lnTo>
                  <a:pt x="604729" y="0"/>
                </a:lnTo>
                <a:close/>
              </a:path>
            </a:pathLst>
          </a:custGeom>
          <a:gradFill flip="none" rotWithShape="1">
            <a:gsLst>
              <a:gs pos="0">
                <a:schemeClr val="accent1">
                  <a:tint val="100000"/>
                  <a:shade val="100000"/>
                  <a:satMod val="130000"/>
                  <a:alpha val="6000"/>
                </a:schemeClr>
              </a:gs>
              <a:gs pos="100000">
                <a:schemeClr val="accent1">
                  <a:tint val="50000"/>
                  <a:shade val="100000"/>
                  <a:satMod val="350000"/>
                  <a:alpha val="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7258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35096"/>
            <a:ext cx="9143999" cy="1143000"/>
          </a:xfrm>
        </p:spPr>
        <p:txBody>
          <a:bodyPr vert="horz" lIns="91440" tIns="45720" rIns="91440" bIns="45720" rtlCol="0" anchor="ctr">
            <a:normAutofit/>
          </a:bodyPr>
          <a:lstStyle/>
          <a:p>
            <a:r>
              <a:rPr lang="en-US" sz="5400" dirty="0" smtClean="0">
                <a:solidFill>
                  <a:schemeClr val="tx2"/>
                </a:solidFill>
              </a:rPr>
              <a:t>Empirical Results</a:t>
            </a:r>
            <a:endParaRPr lang="en-US" sz="5400" dirty="0">
              <a:solidFill>
                <a:schemeClr val="tx2"/>
              </a:solidFill>
            </a:endParaRPr>
          </a:p>
        </p:txBody>
      </p:sp>
    </p:spTree>
    <p:extLst>
      <p:ext uri="{BB962C8B-B14F-4D97-AF65-F5344CB8AC3E}">
        <p14:creationId xmlns:p14="http://schemas.microsoft.com/office/powerpoint/2010/main" val="181205382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74"/>
            <a:ext cx="8229600" cy="1143000"/>
          </a:xfrm>
        </p:spPr>
        <p:txBody>
          <a:bodyPr vert="horz" lIns="91440" tIns="45720" rIns="91440" bIns="45720" rtlCol="0" anchor="ctr">
            <a:normAutofit/>
          </a:bodyPr>
          <a:lstStyle/>
          <a:p>
            <a:r>
              <a:rPr lang="en-US" dirty="0" smtClean="0">
                <a:solidFill>
                  <a:schemeClr val="tx2"/>
                </a:solidFill>
              </a:rPr>
              <a:t>Implementation</a:t>
            </a:r>
            <a:endParaRPr lang="en-US" dirty="0">
              <a:solidFill>
                <a:schemeClr val="tx2"/>
              </a:solidFill>
            </a:endParaRPr>
          </a:p>
        </p:txBody>
      </p:sp>
      <p:sp>
        <p:nvSpPr>
          <p:cNvPr id="8" name="Content Placeholder 2"/>
          <p:cNvSpPr txBox="1">
            <a:spLocks/>
          </p:cNvSpPr>
          <p:nvPr/>
        </p:nvSpPr>
        <p:spPr>
          <a:xfrm>
            <a:off x="167487" y="1506280"/>
            <a:ext cx="8839201" cy="4740464"/>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dirty="0" smtClean="0"/>
              <a:t>Implemented in Robot OS (ROS)</a:t>
            </a:r>
          </a:p>
          <a:p>
            <a:pPr marL="82296" indent="0">
              <a:buNone/>
            </a:pPr>
            <a:endParaRPr lang="en-US" sz="1400" dirty="0"/>
          </a:p>
          <a:p>
            <a:r>
              <a:rPr lang="en-US" dirty="0" smtClean="0"/>
              <a:t>Integrated with MIT’s Path Planner from DARPA challenge</a:t>
            </a:r>
            <a:endParaRPr lang="en-US" dirty="0"/>
          </a:p>
          <a:p>
            <a:pPr marL="82296" indent="0">
              <a:buNone/>
            </a:pPr>
            <a:endParaRPr lang="en-US" sz="1400" dirty="0"/>
          </a:p>
        </p:txBody>
      </p:sp>
    </p:spTree>
    <p:extLst>
      <p:ext uri="{BB962C8B-B14F-4D97-AF65-F5344CB8AC3E}">
        <p14:creationId xmlns:p14="http://schemas.microsoft.com/office/powerpoint/2010/main" val="3508610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0478"/>
            <a:ext cx="8229600" cy="1143000"/>
          </a:xfrm>
        </p:spPr>
        <p:txBody>
          <a:bodyPr vert="horz" lIns="91440" tIns="45720" rIns="91440" bIns="45720" rtlCol="0" anchor="ctr">
            <a:normAutofit/>
          </a:bodyPr>
          <a:lstStyle/>
          <a:p>
            <a:r>
              <a:rPr lang="en-US" dirty="0" err="1" smtClean="0">
                <a:solidFill>
                  <a:schemeClr val="tx2"/>
                </a:solidFill>
              </a:rPr>
              <a:t>Testbed</a:t>
            </a:r>
            <a:endParaRPr lang="en-US" dirty="0">
              <a:solidFill>
                <a:schemeClr val="tx2"/>
              </a:solidFill>
            </a:endParaRPr>
          </a:p>
        </p:txBody>
      </p:sp>
      <p:sp>
        <p:nvSpPr>
          <p:cNvPr id="7" name="Content Placeholder 2"/>
          <p:cNvSpPr txBox="1">
            <a:spLocks/>
          </p:cNvSpPr>
          <p:nvPr/>
        </p:nvSpPr>
        <p:spPr>
          <a:xfrm>
            <a:off x="304799" y="1166729"/>
            <a:ext cx="8709962" cy="2582779"/>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dirty="0" smtClean="0"/>
              <a:t>Instrumented </a:t>
            </a:r>
            <a:r>
              <a:rPr lang="en-US" dirty="0"/>
              <a:t>Yamaha </a:t>
            </a:r>
            <a:r>
              <a:rPr lang="en-US" dirty="0" smtClean="0"/>
              <a:t>car with laser sensors</a:t>
            </a:r>
          </a:p>
          <a:p>
            <a:r>
              <a:rPr lang="en-US" dirty="0"/>
              <a:t>Roomba Robots using </a:t>
            </a:r>
            <a:r>
              <a:rPr lang="en-US" dirty="0" err="1"/>
              <a:t>Kinect</a:t>
            </a:r>
            <a:r>
              <a:rPr lang="en-US" dirty="0"/>
              <a:t> sensors along road</a:t>
            </a:r>
          </a:p>
        </p:txBody>
      </p:sp>
      <p:pic>
        <p:nvPicPr>
          <p:cNvPr id="9" name="Picture 8"/>
          <p:cNvPicPr>
            <a:picLocks noChangeAspect="1"/>
          </p:cNvPicPr>
          <p:nvPr/>
        </p:nvPicPr>
        <p:blipFill>
          <a:blip r:embed="rId3"/>
          <a:stretch>
            <a:fillRect/>
          </a:stretch>
        </p:blipFill>
        <p:spPr>
          <a:xfrm>
            <a:off x="690830" y="3313634"/>
            <a:ext cx="3440014" cy="3122083"/>
          </a:xfrm>
          <a:prstGeom prst="rect">
            <a:avLst/>
          </a:prstGeom>
        </p:spPr>
      </p:pic>
      <p:sp>
        <p:nvSpPr>
          <p:cNvPr id="13" name="Content Placeholder 2"/>
          <p:cNvSpPr txBox="1">
            <a:spLocks/>
          </p:cNvSpPr>
          <p:nvPr/>
        </p:nvSpPr>
        <p:spPr>
          <a:xfrm>
            <a:off x="309037" y="2300176"/>
            <a:ext cx="8709962" cy="2582779"/>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dirty="0" smtClean="0"/>
              <a:t>Campus-like environment with pedestrians</a:t>
            </a:r>
            <a:endParaRPr lang="en-US" dirty="0"/>
          </a:p>
        </p:txBody>
      </p:sp>
      <p:pic>
        <p:nvPicPr>
          <p:cNvPr id="6" name="Picture 2" descr="C:\cygwin\home\swarun\dina_robots\photo\CIMG4287.JPG"/>
          <p:cNvPicPr>
            <a:picLocks noChangeAspect="1" noChangeArrowheads="1"/>
          </p:cNvPicPr>
          <p:nvPr/>
        </p:nvPicPr>
        <p:blipFill>
          <a:blip r:embed="rId4" cstate="email">
            <a:extLst>
              <a:ext uri="{BEBA8EAE-BF5A-486C-A8C5-ECC9F3942E4B}">
                <a14:imgProps xmlns:a14="http://schemas.microsoft.com/office/drawing/2010/main">
                  <a14:imgLayer r:embed="rId5">
                    <a14:imgEffect>
                      <a14:backgroundRemoval t="0" b="96809" l="9574" r="89894"/>
                    </a14:imgEffect>
                  </a14:imgLayer>
                </a14:imgProps>
              </a:ext>
              <a:ext uri="{28A0092B-C50C-407E-A947-70E740481C1C}">
                <a14:useLocalDpi xmlns:a14="http://schemas.microsoft.com/office/drawing/2010/main" val="0"/>
              </a:ext>
            </a:extLst>
          </a:blip>
          <a:srcRect/>
          <a:stretch>
            <a:fillRect/>
          </a:stretch>
        </p:blipFill>
        <p:spPr bwMode="auto">
          <a:xfrm>
            <a:off x="4767807" y="3749508"/>
            <a:ext cx="3581612" cy="2686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895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478"/>
            <a:ext cx="9143999" cy="1143000"/>
          </a:xfrm>
        </p:spPr>
        <p:txBody>
          <a:bodyPr vert="horz" lIns="91440" tIns="45720" rIns="91440" bIns="45720" rtlCol="0" anchor="ctr">
            <a:normAutofit/>
          </a:bodyPr>
          <a:lstStyle/>
          <a:p>
            <a:r>
              <a:rPr lang="en-US" sz="3600" u="sng" dirty="0" smtClean="0">
                <a:solidFill>
                  <a:schemeClr val="tx2"/>
                </a:solidFill>
              </a:rPr>
              <a:t>Experiment 1:</a:t>
            </a:r>
            <a:r>
              <a:rPr lang="en-US" sz="3600" dirty="0" smtClean="0">
                <a:solidFill>
                  <a:schemeClr val="tx2"/>
                </a:solidFill>
              </a:rPr>
              <a:t> Resilience to packet loss</a:t>
            </a:r>
            <a:endParaRPr lang="en-US" sz="3600" dirty="0">
              <a:solidFill>
                <a:schemeClr val="tx2"/>
              </a:solidFill>
            </a:endParaRPr>
          </a:p>
        </p:txBody>
      </p:sp>
      <p:graphicFrame>
        <p:nvGraphicFramePr>
          <p:cNvPr id="9" name="Chart 8"/>
          <p:cNvGraphicFramePr>
            <a:graphicFrameLocks/>
          </p:cNvGraphicFramePr>
          <p:nvPr>
            <p:extLst>
              <p:ext uri="{D42A27DB-BD31-4B8C-83A1-F6EECF244321}">
                <p14:modId xmlns:p14="http://schemas.microsoft.com/office/powerpoint/2010/main" val="2450264465"/>
              </p:ext>
            </p:extLst>
          </p:nvPr>
        </p:nvGraphicFramePr>
        <p:xfrm>
          <a:off x="1111251" y="1308870"/>
          <a:ext cx="6921500" cy="49149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rot="16200000">
            <a:off x="-1891505" y="3469101"/>
            <a:ext cx="5172935" cy="523220"/>
          </a:xfrm>
          <a:prstGeom prst="rect">
            <a:avLst/>
          </a:prstGeom>
          <a:noFill/>
        </p:spPr>
        <p:txBody>
          <a:bodyPr wrap="none" rtlCol="0">
            <a:spAutoFit/>
          </a:bodyPr>
          <a:lstStyle/>
          <a:p>
            <a:pPr algn="ctr"/>
            <a:r>
              <a:rPr lang="en-US" sz="2800" dirty="0" smtClean="0"/>
              <a:t>Rate at which data is received (s</a:t>
            </a:r>
            <a:r>
              <a:rPr lang="en-US" sz="2800" baseline="30000" dirty="0" smtClean="0"/>
              <a:t>-1</a:t>
            </a:r>
            <a:r>
              <a:rPr lang="en-US" sz="2800" dirty="0" smtClean="0"/>
              <a:t>)</a:t>
            </a:r>
            <a:endParaRPr lang="en-US" sz="2800" dirty="0"/>
          </a:p>
        </p:txBody>
      </p:sp>
      <p:sp>
        <p:nvSpPr>
          <p:cNvPr id="11" name="TextBox 10"/>
          <p:cNvSpPr txBox="1"/>
          <p:nvPr/>
        </p:nvSpPr>
        <p:spPr>
          <a:xfrm>
            <a:off x="874408" y="6137282"/>
            <a:ext cx="8188959" cy="523220"/>
          </a:xfrm>
          <a:prstGeom prst="rect">
            <a:avLst/>
          </a:prstGeom>
          <a:noFill/>
        </p:spPr>
        <p:txBody>
          <a:bodyPr wrap="square" rtlCol="0">
            <a:spAutoFit/>
          </a:bodyPr>
          <a:lstStyle/>
          <a:p>
            <a:pPr algn="ctr"/>
            <a:r>
              <a:rPr lang="en-US" sz="2800" dirty="0" smtClean="0"/>
              <a:t>Loss Rate</a:t>
            </a:r>
            <a:endParaRPr lang="en-US" sz="2800" dirty="0"/>
          </a:p>
        </p:txBody>
      </p:sp>
    </p:spTree>
    <p:extLst>
      <p:ext uri="{BB962C8B-B14F-4D97-AF65-F5344CB8AC3E}">
        <p14:creationId xmlns:p14="http://schemas.microsoft.com/office/powerpoint/2010/main" val="40831154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084" y="20644"/>
            <a:ext cx="9205535" cy="1143000"/>
          </a:xfrm>
        </p:spPr>
        <p:txBody>
          <a:bodyPr vert="horz" lIns="91440" tIns="45720" rIns="91440" bIns="45720" rtlCol="0" anchor="ctr">
            <a:normAutofit/>
          </a:bodyPr>
          <a:lstStyle/>
          <a:p>
            <a:r>
              <a:rPr lang="en-US" sz="3600" u="sng" dirty="0" smtClean="0">
                <a:solidFill>
                  <a:schemeClr val="tx2"/>
                </a:solidFill>
              </a:rPr>
              <a:t>Challenge 1</a:t>
            </a:r>
            <a:r>
              <a:rPr lang="en-US" sz="3600" dirty="0" smtClean="0">
                <a:solidFill>
                  <a:schemeClr val="tx2"/>
                </a:solidFill>
              </a:rPr>
              <a:t>: Safely Detecting Hidden Objects</a:t>
            </a:r>
            <a:endParaRPr lang="en-US" sz="3600" dirty="0">
              <a:solidFill>
                <a:schemeClr val="tx2"/>
              </a:solidFill>
            </a:endParaRPr>
          </a:p>
        </p:txBody>
      </p:sp>
      <p:sp>
        <p:nvSpPr>
          <p:cNvPr id="9" name="Rectangle 8"/>
          <p:cNvSpPr/>
          <p:nvPr/>
        </p:nvSpPr>
        <p:spPr>
          <a:xfrm>
            <a:off x="700939" y="1937691"/>
            <a:ext cx="1728977" cy="1946049"/>
          </a:xfrm>
          <a:prstGeom prst="rect">
            <a:avLst/>
          </a:prstGeom>
          <a:solidFill>
            <a:schemeClr val="bg2">
              <a:lumMod val="90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0" name="Rectangle 19"/>
          <p:cNvSpPr/>
          <p:nvPr/>
        </p:nvSpPr>
        <p:spPr>
          <a:xfrm>
            <a:off x="2546642" y="1943084"/>
            <a:ext cx="1397985" cy="3155796"/>
          </a:xfrm>
          <a:prstGeom prst="rect">
            <a:avLst/>
          </a:prstGeom>
          <a:solidFill>
            <a:schemeClr val="bg1">
              <a:lumMod val="75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Rectangle 20"/>
          <p:cNvSpPr/>
          <p:nvPr/>
        </p:nvSpPr>
        <p:spPr>
          <a:xfrm rot="5400000">
            <a:off x="2012155" y="3132834"/>
            <a:ext cx="840546" cy="3499528"/>
          </a:xfrm>
          <a:prstGeom prst="rect">
            <a:avLst/>
          </a:prstGeom>
          <a:solidFill>
            <a:schemeClr val="bg1">
              <a:lumMod val="75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6" name="Straight Arrow Connector 25"/>
          <p:cNvCxnSpPr>
            <a:stCxn id="20" idx="0"/>
            <a:endCxn id="20" idx="2"/>
          </p:cNvCxnSpPr>
          <p:nvPr/>
        </p:nvCxnSpPr>
        <p:spPr>
          <a:xfrm>
            <a:off x="3245635" y="1943084"/>
            <a:ext cx="0" cy="3155796"/>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27" name="Straight Arrow Connector 26"/>
          <p:cNvCxnSpPr/>
          <p:nvPr/>
        </p:nvCxnSpPr>
        <p:spPr>
          <a:xfrm flipH="1">
            <a:off x="682664" y="4783388"/>
            <a:ext cx="3499528" cy="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pic>
        <p:nvPicPr>
          <p:cNvPr id="31" name="Picture 30"/>
          <p:cNvPicPr>
            <a:picLocks noChangeAspect="1"/>
          </p:cNvPicPr>
          <p:nvPr/>
        </p:nvPicPr>
        <p:blipFill rotWithShape="1">
          <a:blip r:embed="rId3"/>
          <a:srcRect t="66389"/>
          <a:stretch/>
        </p:blipFill>
        <p:spPr>
          <a:xfrm flipH="1">
            <a:off x="5606022" y="3583362"/>
            <a:ext cx="1237473" cy="621792"/>
          </a:xfrm>
          <a:prstGeom prst="rect">
            <a:avLst/>
          </a:prstGeom>
        </p:spPr>
      </p:pic>
      <p:pic>
        <p:nvPicPr>
          <p:cNvPr id="32" name="Picture 31"/>
          <p:cNvPicPr>
            <a:picLocks noChangeAspect="1"/>
          </p:cNvPicPr>
          <p:nvPr/>
        </p:nvPicPr>
        <p:blipFill rotWithShape="1">
          <a:blip r:embed="rId3"/>
          <a:srcRect t="31700" b="33446"/>
          <a:stretch/>
        </p:blipFill>
        <p:spPr>
          <a:xfrm rot="16200000">
            <a:off x="2291294" y="2650906"/>
            <a:ext cx="1179200" cy="614427"/>
          </a:xfrm>
          <a:prstGeom prst="rect">
            <a:avLst/>
          </a:prstGeom>
        </p:spPr>
      </p:pic>
      <p:cxnSp>
        <p:nvCxnSpPr>
          <p:cNvPr id="37" name="Straight Arrow Connector 36"/>
          <p:cNvCxnSpPr/>
          <p:nvPr/>
        </p:nvCxnSpPr>
        <p:spPr>
          <a:xfrm flipH="1">
            <a:off x="2546642" y="4363115"/>
            <a:ext cx="1397986" cy="0"/>
          </a:xfrm>
          <a:prstGeom prst="straightConnector1">
            <a:avLst/>
          </a:prstGeom>
          <a:ln>
            <a:solidFill>
              <a:schemeClr val="bg1">
                <a:lumMod val="75000"/>
              </a:schemeClr>
            </a:solidFill>
            <a:tailEnd type="none"/>
          </a:ln>
          <a:effectLst/>
        </p:spPr>
        <p:style>
          <a:lnRef idx="2">
            <a:schemeClr val="dk1"/>
          </a:lnRef>
          <a:fillRef idx="0">
            <a:schemeClr val="dk1"/>
          </a:fillRef>
          <a:effectRef idx="1">
            <a:schemeClr val="dk1"/>
          </a:effectRef>
          <a:fontRef idx="minor">
            <a:schemeClr val="tx1"/>
          </a:fontRef>
        </p:style>
      </p:cxnSp>
      <p:pic>
        <p:nvPicPr>
          <p:cNvPr id="44" name="Picture 4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flipH="1">
            <a:off x="1972716" y="3707529"/>
            <a:ext cx="411480" cy="587828"/>
          </a:xfrm>
          <a:prstGeom prst="rect">
            <a:avLst/>
          </a:prstGeom>
        </p:spPr>
      </p:pic>
      <p:sp>
        <p:nvSpPr>
          <p:cNvPr id="55" name="Rectangle 54"/>
          <p:cNvSpPr/>
          <p:nvPr/>
        </p:nvSpPr>
        <p:spPr>
          <a:xfrm>
            <a:off x="5114518" y="1932298"/>
            <a:ext cx="1728977" cy="1623655"/>
          </a:xfrm>
          <a:prstGeom prst="rect">
            <a:avLst/>
          </a:prstGeom>
          <a:solidFill>
            <a:schemeClr val="bg2">
              <a:lumMod val="90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6" name="Rectangle 55"/>
          <p:cNvSpPr/>
          <p:nvPr/>
        </p:nvSpPr>
        <p:spPr>
          <a:xfrm>
            <a:off x="6960221" y="1937691"/>
            <a:ext cx="1397985" cy="3155796"/>
          </a:xfrm>
          <a:prstGeom prst="rect">
            <a:avLst/>
          </a:prstGeom>
          <a:solidFill>
            <a:schemeClr val="bg1">
              <a:lumMod val="75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58" name="Straight Arrow Connector 57"/>
          <p:cNvCxnSpPr>
            <a:stCxn id="56" idx="0"/>
            <a:endCxn id="56" idx="2"/>
          </p:cNvCxnSpPr>
          <p:nvPr/>
        </p:nvCxnSpPr>
        <p:spPr>
          <a:xfrm>
            <a:off x="7659214" y="1937691"/>
            <a:ext cx="0" cy="3155796"/>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pic>
        <p:nvPicPr>
          <p:cNvPr id="60" name="Picture 59"/>
          <p:cNvPicPr>
            <a:picLocks noChangeAspect="1"/>
          </p:cNvPicPr>
          <p:nvPr/>
        </p:nvPicPr>
        <p:blipFill rotWithShape="1">
          <a:blip r:embed="rId3"/>
          <a:srcRect t="31700" b="33446"/>
          <a:stretch/>
        </p:blipFill>
        <p:spPr>
          <a:xfrm rot="16200000">
            <a:off x="6735362" y="2389694"/>
            <a:ext cx="1179200" cy="614427"/>
          </a:xfrm>
          <a:prstGeom prst="rect">
            <a:avLst/>
          </a:prstGeom>
        </p:spPr>
      </p:pic>
      <p:cxnSp>
        <p:nvCxnSpPr>
          <p:cNvPr id="61" name="Straight Arrow Connector 60"/>
          <p:cNvCxnSpPr/>
          <p:nvPr/>
        </p:nvCxnSpPr>
        <p:spPr>
          <a:xfrm flipH="1">
            <a:off x="6960221" y="4357722"/>
            <a:ext cx="1397986" cy="0"/>
          </a:xfrm>
          <a:prstGeom prst="straightConnector1">
            <a:avLst/>
          </a:prstGeom>
          <a:ln>
            <a:solidFill>
              <a:schemeClr val="bg1">
                <a:lumMod val="75000"/>
              </a:schemeClr>
            </a:solidFill>
            <a:tailEnd type="none"/>
          </a:ln>
          <a:effectLst/>
        </p:spPr>
        <p:style>
          <a:lnRef idx="2">
            <a:schemeClr val="dk1"/>
          </a:lnRef>
          <a:fillRef idx="0">
            <a:schemeClr val="dk1"/>
          </a:fillRef>
          <a:effectRef idx="1">
            <a:schemeClr val="dk1"/>
          </a:effectRef>
          <a:fontRef idx="minor">
            <a:schemeClr val="tx1"/>
          </a:fontRef>
        </p:style>
      </p:cxnSp>
      <p:sp>
        <p:nvSpPr>
          <p:cNvPr id="63" name="Rectangle 62"/>
          <p:cNvSpPr/>
          <p:nvPr/>
        </p:nvSpPr>
        <p:spPr>
          <a:xfrm>
            <a:off x="5114518" y="4295358"/>
            <a:ext cx="1728977" cy="798130"/>
          </a:xfrm>
          <a:prstGeom prst="rect">
            <a:avLst/>
          </a:prstGeom>
          <a:solidFill>
            <a:schemeClr val="bg2">
              <a:lumMod val="90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3" name="Content Placeholder 2"/>
          <p:cNvSpPr txBox="1">
            <a:spLocks/>
          </p:cNvSpPr>
          <p:nvPr/>
        </p:nvSpPr>
        <p:spPr>
          <a:xfrm>
            <a:off x="267385" y="1047023"/>
            <a:ext cx="8876615" cy="45867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Sensors on a car can only see line of sight objects</a:t>
            </a:r>
          </a:p>
          <a:p>
            <a:pPr marL="0" indent="0">
              <a:buNone/>
            </a:pPr>
            <a:endParaRPr lang="en-US" dirty="0" smtClean="0"/>
          </a:p>
        </p:txBody>
      </p:sp>
      <p:sp>
        <p:nvSpPr>
          <p:cNvPr id="22" name="Content Placeholder 2"/>
          <p:cNvSpPr txBox="1">
            <a:spLocks/>
          </p:cNvSpPr>
          <p:nvPr/>
        </p:nvSpPr>
        <p:spPr>
          <a:xfrm>
            <a:off x="154577" y="5481387"/>
            <a:ext cx="8910039" cy="1185901"/>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dirty="0" smtClean="0"/>
              <a:t>Addressed in: “CarSpeak: A Content Centric Network for Autonomous Driving”, SIGCOMM 2012</a:t>
            </a:r>
          </a:p>
        </p:txBody>
      </p:sp>
    </p:spTree>
    <p:extLst>
      <p:ext uri="{BB962C8B-B14F-4D97-AF65-F5344CB8AC3E}">
        <p14:creationId xmlns:p14="http://schemas.microsoft.com/office/powerpoint/2010/main" val="22967037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P spid="21" grpId="0" animBg="1"/>
      <p:bldP spid="55" grpId="0" animBg="1"/>
      <p:bldP spid="56" grpId="0" animBg="1"/>
      <p:bldP spid="63" grpId="0" animBg="1"/>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478"/>
            <a:ext cx="9143999" cy="1143000"/>
          </a:xfrm>
        </p:spPr>
        <p:txBody>
          <a:bodyPr vert="horz" lIns="91440" tIns="45720" rIns="91440" bIns="45720" rtlCol="0" anchor="ctr">
            <a:normAutofit/>
          </a:bodyPr>
          <a:lstStyle/>
          <a:p>
            <a:r>
              <a:rPr lang="en-US" sz="3600" u="sng" dirty="0" smtClean="0">
                <a:solidFill>
                  <a:schemeClr val="tx2"/>
                </a:solidFill>
              </a:rPr>
              <a:t>Experiment 1:</a:t>
            </a:r>
            <a:r>
              <a:rPr lang="en-US" sz="3600" dirty="0" smtClean="0">
                <a:solidFill>
                  <a:schemeClr val="tx2"/>
                </a:solidFill>
              </a:rPr>
              <a:t> Resilience to packet loss</a:t>
            </a:r>
            <a:endParaRPr lang="en-US" sz="3600" dirty="0">
              <a:solidFill>
                <a:schemeClr val="tx2"/>
              </a:solidFill>
            </a:endParaRPr>
          </a:p>
        </p:txBody>
      </p:sp>
      <p:graphicFrame>
        <p:nvGraphicFramePr>
          <p:cNvPr id="9" name="Chart 8"/>
          <p:cNvGraphicFramePr>
            <a:graphicFrameLocks/>
          </p:cNvGraphicFramePr>
          <p:nvPr>
            <p:extLst>
              <p:ext uri="{D42A27DB-BD31-4B8C-83A1-F6EECF244321}">
                <p14:modId xmlns:p14="http://schemas.microsoft.com/office/powerpoint/2010/main" val="2839303962"/>
              </p:ext>
            </p:extLst>
          </p:nvPr>
        </p:nvGraphicFramePr>
        <p:xfrm>
          <a:off x="1111251" y="1308870"/>
          <a:ext cx="6921500" cy="49149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874408" y="6137282"/>
            <a:ext cx="8188959" cy="523220"/>
          </a:xfrm>
          <a:prstGeom prst="rect">
            <a:avLst/>
          </a:prstGeom>
          <a:noFill/>
        </p:spPr>
        <p:txBody>
          <a:bodyPr wrap="square" rtlCol="0">
            <a:spAutoFit/>
          </a:bodyPr>
          <a:lstStyle/>
          <a:p>
            <a:pPr algn="ctr"/>
            <a:r>
              <a:rPr lang="en-US" sz="2800" dirty="0" smtClean="0"/>
              <a:t>Loss Rate</a:t>
            </a:r>
            <a:endParaRPr lang="en-US" sz="2800" dirty="0"/>
          </a:p>
        </p:txBody>
      </p:sp>
      <p:sp>
        <p:nvSpPr>
          <p:cNvPr id="13" name="TextBox 12"/>
          <p:cNvSpPr txBox="1"/>
          <p:nvPr/>
        </p:nvSpPr>
        <p:spPr>
          <a:xfrm>
            <a:off x="3102339" y="4698231"/>
            <a:ext cx="3226458" cy="523220"/>
          </a:xfrm>
          <a:prstGeom prst="rect">
            <a:avLst/>
          </a:prstGeom>
          <a:noFill/>
        </p:spPr>
        <p:txBody>
          <a:bodyPr wrap="square" rtlCol="0">
            <a:spAutoFit/>
          </a:bodyPr>
          <a:lstStyle/>
          <a:p>
            <a:pPr algn="ctr"/>
            <a:r>
              <a:rPr lang="en-US" sz="2800" dirty="0" smtClean="0">
                <a:solidFill>
                  <a:schemeClr val="tx2"/>
                </a:solidFill>
              </a:rPr>
              <a:t>Uncompressed</a:t>
            </a:r>
            <a:endParaRPr lang="en-US" sz="2800" dirty="0">
              <a:solidFill>
                <a:schemeClr val="tx2"/>
              </a:solidFill>
            </a:endParaRPr>
          </a:p>
        </p:txBody>
      </p:sp>
      <p:sp>
        <p:nvSpPr>
          <p:cNvPr id="8" name="TextBox 7"/>
          <p:cNvSpPr txBox="1"/>
          <p:nvPr/>
        </p:nvSpPr>
        <p:spPr>
          <a:xfrm rot="16200000">
            <a:off x="-1891505" y="3469101"/>
            <a:ext cx="5172935" cy="523220"/>
          </a:xfrm>
          <a:prstGeom prst="rect">
            <a:avLst/>
          </a:prstGeom>
          <a:noFill/>
        </p:spPr>
        <p:txBody>
          <a:bodyPr wrap="none" rtlCol="0">
            <a:spAutoFit/>
          </a:bodyPr>
          <a:lstStyle/>
          <a:p>
            <a:pPr algn="ctr"/>
            <a:r>
              <a:rPr lang="en-US" sz="2800" dirty="0" smtClean="0"/>
              <a:t>Rate at which data is received (s</a:t>
            </a:r>
            <a:r>
              <a:rPr lang="en-US" sz="2800" baseline="30000" dirty="0" smtClean="0"/>
              <a:t>-1</a:t>
            </a:r>
            <a:r>
              <a:rPr lang="en-US" sz="2800" dirty="0" smtClean="0"/>
              <a:t>)</a:t>
            </a:r>
            <a:endParaRPr lang="en-US" sz="2800" dirty="0"/>
          </a:p>
        </p:txBody>
      </p:sp>
    </p:spTree>
    <p:extLst>
      <p:ext uri="{BB962C8B-B14F-4D97-AF65-F5344CB8AC3E}">
        <p14:creationId xmlns:p14="http://schemas.microsoft.com/office/powerpoint/2010/main" val="10144800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478"/>
            <a:ext cx="9143999" cy="1143000"/>
          </a:xfrm>
        </p:spPr>
        <p:txBody>
          <a:bodyPr vert="horz" lIns="91440" tIns="45720" rIns="91440" bIns="45720" rtlCol="0" anchor="ctr">
            <a:normAutofit/>
          </a:bodyPr>
          <a:lstStyle/>
          <a:p>
            <a:r>
              <a:rPr lang="en-US" sz="3600" u="sng" dirty="0" smtClean="0">
                <a:solidFill>
                  <a:schemeClr val="tx2"/>
                </a:solidFill>
              </a:rPr>
              <a:t>Experiment 1:</a:t>
            </a:r>
            <a:r>
              <a:rPr lang="en-US" sz="3600" dirty="0" smtClean="0">
                <a:solidFill>
                  <a:schemeClr val="tx2"/>
                </a:solidFill>
              </a:rPr>
              <a:t> Resilience to packet loss</a:t>
            </a:r>
            <a:endParaRPr lang="en-US" sz="3600" dirty="0">
              <a:solidFill>
                <a:schemeClr val="tx2"/>
              </a:solidFill>
            </a:endParaRPr>
          </a:p>
        </p:txBody>
      </p:sp>
      <p:graphicFrame>
        <p:nvGraphicFramePr>
          <p:cNvPr id="9" name="Chart 8"/>
          <p:cNvGraphicFramePr>
            <a:graphicFrameLocks/>
          </p:cNvGraphicFramePr>
          <p:nvPr>
            <p:extLst>
              <p:ext uri="{D42A27DB-BD31-4B8C-83A1-F6EECF244321}">
                <p14:modId xmlns:p14="http://schemas.microsoft.com/office/powerpoint/2010/main" val="484463400"/>
              </p:ext>
            </p:extLst>
          </p:nvPr>
        </p:nvGraphicFramePr>
        <p:xfrm>
          <a:off x="1111251" y="1308870"/>
          <a:ext cx="6921500" cy="49149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874408" y="6137282"/>
            <a:ext cx="8188959" cy="523220"/>
          </a:xfrm>
          <a:prstGeom prst="rect">
            <a:avLst/>
          </a:prstGeom>
          <a:noFill/>
        </p:spPr>
        <p:txBody>
          <a:bodyPr wrap="square" rtlCol="0">
            <a:spAutoFit/>
          </a:bodyPr>
          <a:lstStyle/>
          <a:p>
            <a:pPr algn="ctr"/>
            <a:r>
              <a:rPr lang="en-US" sz="2800" dirty="0" smtClean="0"/>
              <a:t>Loss Rate</a:t>
            </a:r>
            <a:endParaRPr lang="en-US" sz="2800" dirty="0"/>
          </a:p>
        </p:txBody>
      </p:sp>
      <p:sp>
        <p:nvSpPr>
          <p:cNvPr id="13" name="TextBox 12"/>
          <p:cNvSpPr txBox="1"/>
          <p:nvPr/>
        </p:nvSpPr>
        <p:spPr>
          <a:xfrm>
            <a:off x="3102339" y="4698231"/>
            <a:ext cx="3226458" cy="523220"/>
          </a:xfrm>
          <a:prstGeom prst="rect">
            <a:avLst/>
          </a:prstGeom>
          <a:noFill/>
        </p:spPr>
        <p:txBody>
          <a:bodyPr wrap="square" rtlCol="0">
            <a:spAutoFit/>
          </a:bodyPr>
          <a:lstStyle/>
          <a:p>
            <a:pPr algn="ctr"/>
            <a:r>
              <a:rPr lang="en-US" sz="2800" dirty="0" smtClean="0">
                <a:solidFill>
                  <a:schemeClr val="tx2"/>
                </a:solidFill>
              </a:rPr>
              <a:t>Uncompressed</a:t>
            </a:r>
            <a:endParaRPr lang="en-US" sz="2800" dirty="0">
              <a:solidFill>
                <a:schemeClr val="tx2"/>
              </a:solidFill>
            </a:endParaRPr>
          </a:p>
        </p:txBody>
      </p:sp>
      <p:sp>
        <p:nvSpPr>
          <p:cNvPr id="14" name="TextBox 13"/>
          <p:cNvSpPr txBox="1"/>
          <p:nvPr/>
        </p:nvSpPr>
        <p:spPr>
          <a:xfrm>
            <a:off x="2143368" y="4214695"/>
            <a:ext cx="3226458" cy="523220"/>
          </a:xfrm>
          <a:prstGeom prst="rect">
            <a:avLst/>
          </a:prstGeom>
          <a:noFill/>
        </p:spPr>
        <p:txBody>
          <a:bodyPr wrap="square" rtlCol="0">
            <a:spAutoFit/>
          </a:bodyPr>
          <a:lstStyle/>
          <a:p>
            <a:pPr algn="ctr"/>
            <a:r>
              <a:rPr lang="en-US" sz="2800" dirty="0" smtClean="0">
                <a:solidFill>
                  <a:schemeClr val="accent2"/>
                </a:solidFill>
              </a:rPr>
              <a:t>Tree Compression</a:t>
            </a:r>
            <a:endParaRPr lang="en-US" sz="2800" dirty="0">
              <a:solidFill>
                <a:schemeClr val="accent2"/>
              </a:solidFill>
            </a:endParaRPr>
          </a:p>
        </p:txBody>
      </p:sp>
      <p:sp>
        <p:nvSpPr>
          <p:cNvPr id="16" name="TextBox 15"/>
          <p:cNvSpPr txBox="1"/>
          <p:nvPr/>
        </p:nvSpPr>
        <p:spPr>
          <a:xfrm rot="16200000">
            <a:off x="-1891505" y="3469101"/>
            <a:ext cx="5172935" cy="523220"/>
          </a:xfrm>
          <a:prstGeom prst="rect">
            <a:avLst/>
          </a:prstGeom>
          <a:noFill/>
        </p:spPr>
        <p:txBody>
          <a:bodyPr wrap="none" rtlCol="0">
            <a:spAutoFit/>
          </a:bodyPr>
          <a:lstStyle/>
          <a:p>
            <a:pPr algn="ctr"/>
            <a:r>
              <a:rPr lang="en-US" sz="2800" dirty="0" smtClean="0"/>
              <a:t>Rate at which data is received (s</a:t>
            </a:r>
            <a:r>
              <a:rPr lang="en-US" sz="2800" baseline="30000" dirty="0" smtClean="0"/>
              <a:t>-1</a:t>
            </a:r>
            <a:r>
              <a:rPr lang="en-US" sz="2800" dirty="0" smtClean="0"/>
              <a:t>)</a:t>
            </a:r>
            <a:endParaRPr lang="en-US" sz="2800" dirty="0"/>
          </a:p>
        </p:txBody>
      </p:sp>
    </p:spTree>
    <p:extLst>
      <p:ext uri="{BB962C8B-B14F-4D97-AF65-F5344CB8AC3E}">
        <p14:creationId xmlns:p14="http://schemas.microsoft.com/office/powerpoint/2010/main" val="27028680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rot="16200000">
            <a:off x="-1891505" y="3469101"/>
            <a:ext cx="5172935" cy="523220"/>
          </a:xfrm>
          <a:prstGeom prst="rect">
            <a:avLst/>
          </a:prstGeom>
          <a:noFill/>
        </p:spPr>
        <p:txBody>
          <a:bodyPr wrap="none" rtlCol="0">
            <a:spAutoFit/>
          </a:bodyPr>
          <a:lstStyle/>
          <a:p>
            <a:pPr algn="ctr"/>
            <a:r>
              <a:rPr lang="en-US" sz="2800" dirty="0" smtClean="0"/>
              <a:t>Rate at which data is received (s</a:t>
            </a:r>
            <a:r>
              <a:rPr lang="en-US" sz="2800" baseline="30000" dirty="0" smtClean="0"/>
              <a:t>-1</a:t>
            </a:r>
            <a:r>
              <a:rPr lang="en-US" sz="2800" dirty="0" smtClean="0"/>
              <a:t>)</a:t>
            </a:r>
            <a:endParaRPr lang="en-US" sz="2800" dirty="0"/>
          </a:p>
        </p:txBody>
      </p:sp>
      <p:sp>
        <p:nvSpPr>
          <p:cNvPr id="2" name="Title 1"/>
          <p:cNvSpPr>
            <a:spLocks noGrp="1"/>
          </p:cNvSpPr>
          <p:nvPr>
            <p:ph type="title"/>
          </p:nvPr>
        </p:nvSpPr>
        <p:spPr>
          <a:xfrm>
            <a:off x="0" y="10478"/>
            <a:ext cx="9143999" cy="1143000"/>
          </a:xfrm>
        </p:spPr>
        <p:txBody>
          <a:bodyPr vert="horz" lIns="91440" tIns="45720" rIns="91440" bIns="45720" rtlCol="0" anchor="ctr">
            <a:normAutofit/>
          </a:bodyPr>
          <a:lstStyle/>
          <a:p>
            <a:r>
              <a:rPr lang="en-US" sz="3600" u="sng" dirty="0" smtClean="0">
                <a:solidFill>
                  <a:schemeClr val="tx2"/>
                </a:solidFill>
              </a:rPr>
              <a:t>Experiment 1:</a:t>
            </a:r>
            <a:r>
              <a:rPr lang="en-US" sz="3600" dirty="0" smtClean="0">
                <a:solidFill>
                  <a:schemeClr val="tx2"/>
                </a:solidFill>
              </a:rPr>
              <a:t> Resilience to packet loss</a:t>
            </a:r>
            <a:endParaRPr lang="en-US" sz="3600" dirty="0">
              <a:solidFill>
                <a:schemeClr val="tx2"/>
              </a:solidFill>
            </a:endParaRPr>
          </a:p>
        </p:txBody>
      </p:sp>
      <p:graphicFrame>
        <p:nvGraphicFramePr>
          <p:cNvPr id="9" name="Chart 8"/>
          <p:cNvGraphicFramePr>
            <a:graphicFrameLocks/>
          </p:cNvGraphicFramePr>
          <p:nvPr>
            <p:extLst>
              <p:ext uri="{D42A27DB-BD31-4B8C-83A1-F6EECF244321}">
                <p14:modId xmlns:p14="http://schemas.microsoft.com/office/powerpoint/2010/main" val="3075881918"/>
              </p:ext>
            </p:extLst>
          </p:nvPr>
        </p:nvGraphicFramePr>
        <p:xfrm>
          <a:off x="1111251" y="1308870"/>
          <a:ext cx="6921500" cy="49149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874408" y="6137282"/>
            <a:ext cx="8188959" cy="523220"/>
          </a:xfrm>
          <a:prstGeom prst="rect">
            <a:avLst/>
          </a:prstGeom>
          <a:noFill/>
        </p:spPr>
        <p:txBody>
          <a:bodyPr wrap="square" rtlCol="0">
            <a:spAutoFit/>
          </a:bodyPr>
          <a:lstStyle/>
          <a:p>
            <a:pPr algn="ctr"/>
            <a:r>
              <a:rPr lang="en-US" sz="2800" dirty="0" smtClean="0"/>
              <a:t>Loss Rate</a:t>
            </a:r>
            <a:endParaRPr lang="en-US" sz="2800" dirty="0"/>
          </a:p>
        </p:txBody>
      </p:sp>
      <p:sp>
        <p:nvSpPr>
          <p:cNvPr id="12" name="TextBox 11"/>
          <p:cNvSpPr txBox="1"/>
          <p:nvPr/>
        </p:nvSpPr>
        <p:spPr>
          <a:xfrm>
            <a:off x="2161371" y="2840343"/>
            <a:ext cx="2305790" cy="523220"/>
          </a:xfrm>
          <a:prstGeom prst="rect">
            <a:avLst/>
          </a:prstGeom>
          <a:noFill/>
        </p:spPr>
        <p:txBody>
          <a:bodyPr wrap="square" rtlCol="0">
            <a:spAutoFit/>
          </a:bodyPr>
          <a:lstStyle/>
          <a:p>
            <a:pPr algn="ctr"/>
            <a:r>
              <a:rPr lang="en-US" sz="2800" dirty="0" smtClean="0">
                <a:solidFill>
                  <a:srgbClr val="008000"/>
                </a:solidFill>
              </a:rPr>
              <a:t>Our System</a:t>
            </a:r>
            <a:endParaRPr lang="en-US" sz="2800" dirty="0">
              <a:solidFill>
                <a:srgbClr val="008000"/>
              </a:solidFill>
            </a:endParaRPr>
          </a:p>
        </p:txBody>
      </p:sp>
      <p:sp>
        <p:nvSpPr>
          <p:cNvPr id="13" name="TextBox 12"/>
          <p:cNvSpPr txBox="1"/>
          <p:nvPr/>
        </p:nvSpPr>
        <p:spPr>
          <a:xfrm>
            <a:off x="3102339" y="4698231"/>
            <a:ext cx="3226458" cy="523220"/>
          </a:xfrm>
          <a:prstGeom prst="rect">
            <a:avLst/>
          </a:prstGeom>
          <a:noFill/>
        </p:spPr>
        <p:txBody>
          <a:bodyPr wrap="square" rtlCol="0">
            <a:spAutoFit/>
          </a:bodyPr>
          <a:lstStyle/>
          <a:p>
            <a:pPr algn="ctr"/>
            <a:r>
              <a:rPr lang="en-US" sz="2800" dirty="0" smtClean="0">
                <a:solidFill>
                  <a:schemeClr val="tx2"/>
                </a:solidFill>
              </a:rPr>
              <a:t>Uncompressed</a:t>
            </a:r>
            <a:endParaRPr lang="en-US" sz="2800" dirty="0">
              <a:solidFill>
                <a:schemeClr val="tx2"/>
              </a:solidFill>
            </a:endParaRPr>
          </a:p>
        </p:txBody>
      </p:sp>
      <p:sp>
        <p:nvSpPr>
          <p:cNvPr id="14" name="TextBox 13"/>
          <p:cNvSpPr txBox="1"/>
          <p:nvPr/>
        </p:nvSpPr>
        <p:spPr>
          <a:xfrm>
            <a:off x="2143368" y="4214695"/>
            <a:ext cx="3226458" cy="523220"/>
          </a:xfrm>
          <a:prstGeom prst="rect">
            <a:avLst/>
          </a:prstGeom>
          <a:noFill/>
        </p:spPr>
        <p:txBody>
          <a:bodyPr wrap="square" rtlCol="0">
            <a:spAutoFit/>
          </a:bodyPr>
          <a:lstStyle/>
          <a:p>
            <a:pPr algn="ctr"/>
            <a:r>
              <a:rPr lang="en-US" sz="2800" dirty="0" smtClean="0">
                <a:solidFill>
                  <a:schemeClr val="accent2"/>
                </a:solidFill>
              </a:rPr>
              <a:t>Tree Compression</a:t>
            </a:r>
            <a:endParaRPr lang="en-US" sz="2800" dirty="0">
              <a:solidFill>
                <a:schemeClr val="accent2"/>
              </a:solidFill>
            </a:endParaRPr>
          </a:p>
        </p:txBody>
      </p:sp>
      <p:sp>
        <p:nvSpPr>
          <p:cNvPr id="15" name="Content Placeholder 2"/>
          <p:cNvSpPr txBox="1">
            <a:spLocks/>
          </p:cNvSpPr>
          <p:nvPr/>
        </p:nvSpPr>
        <p:spPr>
          <a:xfrm>
            <a:off x="657558" y="5552396"/>
            <a:ext cx="7951560" cy="1174379"/>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pPr marL="346075">
              <a:spcAft>
                <a:spcPts val="600"/>
              </a:spcAft>
            </a:pPr>
            <a:r>
              <a:rPr lang="en-US" sz="2800" dirty="0" smtClean="0">
                <a:sym typeface="Wingdings"/>
              </a:rPr>
              <a:t>Our system achieves graceful degradation of resolution upon packet loss</a:t>
            </a:r>
            <a:endParaRPr lang="en-US" sz="2800" dirty="0">
              <a:sym typeface="Wingdings"/>
            </a:endParaRPr>
          </a:p>
        </p:txBody>
      </p:sp>
      <p:cxnSp>
        <p:nvCxnSpPr>
          <p:cNvPr id="16" name="Straight Arrow Connector 15"/>
          <p:cNvCxnSpPr/>
          <p:nvPr/>
        </p:nvCxnSpPr>
        <p:spPr>
          <a:xfrm flipV="1">
            <a:off x="2174897" y="3175000"/>
            <a:ext cx="0" cy="1850573"/>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2370319" y="3714274"/>
            <a:ext cx="877163" cy="523220"/>
          </a:xfrm>
          <a:prstGeom prst="rect">
            <a:avLst/>
          </a:prstGeom>
          <a:noFill/>
        </p:spPr>
        <p:txBody>
          <a:bodyPr wrap="none" rtlCol="0">
            <a:spAutoFit/>
          </a:bodyPr>
          <a:lstStyle/>
          <a:p>
            <a:r>
              <a:rPr lang="en-US" sz="2800" dirty="0" smtClean="0"/>
              <a:t>4.5 x</a:t>
            </a:r>
            <a:endParaRPr lang="en-US" sz="2800" dirty="0"/>
          </a:p>
        </p:txBody>
      </p:sp>
    </p:spTree>
    <p:extLst>
      <p:ext uri="{BB962C8B-B14F-4D97-AF65-F5344CB8AC3E}">
        <p14:creationId xmlns:p14="http://schemas.microsoft.com/office/powerpoint/2010/main" val="21203339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478"/>
            <a:ext cx="9143999" cy="1143000"/>
          </a:xfrm>
        </p:spPr>
        <p:txBody>
          <a:bodyPr vert="horz" lIns="91440" tIns="45720" rIns="91440" bIns="45720" rtlCol="0" anchor="ctr">
            <a:normAutofit/>
          </a:bodyPr>
          <a:lstStyle/>
          <a:p>
            <a:r>
              <a:rPr lang="en-US" sz="3600" u="sng" dirty="0" smtClean="0">
                <a:solidFill>
                  <a:schemeClr val="tx2"/>
                </a:solidFill>
              </a:rPr>
              <a:t>Experiment 2:</a:t>
            </a:r>
            <a:r>
              <a:rPr lang="en-US" sz="3600" dirty="0" smtClean="0">
                <a:solidFill>
                  <a:schemeClr val="tx2"/>
                </a:solidFill>
              </a:rPr>
              <a:t> Detect Pedestrians using Cloud</a:t>
            </a:r>
            <a:endParaRPr lang="en-US" sz="3600" dirty="0">
              <a:solidFill>
                <a:schemeClr val="tx2"/>
              </a:solidFill>
            </a:endParaRPr>
          </a:p>
        </p:txBody>
      </p:sp>
      <p:sp>
        <p:nvSpPr>
          <p:cNvPr id="7" name="Content Placeholder 2"/>
          <p:cNvSpPr txBox="1">
            <a:spLocks/>
          </p:cNvSpPr>
          <p:nvPr/>
        </p:nvSpPr>
        <p:spPr>
          <a:xfrm>
            <a:off x="222824" y="1330674"/>
            <a:ext cx="8615299" cy="4800600"/>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sz="3600" dirty="0" smtClean="0"/>
              <a:t>Pedestrians walk into road beyond detection range of car</a:t>
            </a:r>
            <a:endParaRPr lang="en-US" sz="3600" dirty="0"/>
          </a:p>
        </p:txBody>
      </p:sp>
      <p:sp>
        <p:nvSpPr>
          <p:cNvPr id="8" name="Content Placeholder 2"/>
          <p:cNvSpPr txBox="1">
            <a:spLocks/>
          </p:cNvSpPr>
          <p:nvPr/>
        </p:nvSpPr>
        <p:spPr>
          <a:xfrm>
            <a:off x="240967" y="2848431"/>
            <a:ext cx="8615299" cy="3427988"/>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sz="3600" dirty="0" smtClean="0"/>
              <a:t>Information sent to cloud  through wireless links – with and without our system</a:t>
            </a:r>
          </a:p>
          <a:p>
            <a:pPr marL="82296" indent="0">
              <a:buNone/>
            </a:pPr>
            <a:endParaRPr lang="en-US" sz="3600" dirty="0" smtClean="0"/>
          </a:p>
          <a:p>
            <a:r>
              <a:rPr lang="en-US" sz="3600" dirty="0" smtClean="0"/>
              <a:t>We measure how fast both systems detect pedestrian</a:t>
            </a:r>
          </a:p>
        </p:txBody>
      </p:sp>
    </p:spTree>
    <p:extLst>
      <p:ext uri="{BB962C8B-B14F-4D97-AF65-F5344CB8AC3E}">
        <p14:creationId xmlns:p14="http://schemas.microsoft.com/office/powerpoint/2010/main" val="14023711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a:xfrm>
            <a:off x="0" y="0"/>
            <a:ext cx="9143999" cy="1143000"/>
          </a:xfrm>
        </p:spPr>
        <p:txBody>
          <a:bodyPr vert="horz" lIns="91440" tIns="45720" rIns="91440" bIns="45720" rtlCol="0" anchor="ctr">
            <a:normAutofit/>
          </a:bodyPr>
          <a:lstStyle/>
          <a:p>
            <a:r>
              <a:rPr lang="en-US" dirty="0" smtClean="0">
                <a:solidFill>
                  <a:schemeClr val="tx2"/>
                </a:solidFill>
              </a:rPr>
              <a:t>Outdoor Results</a:t>
            </a:r>
            <a:endParaRPr lang="en-US" dirty="0">
              <a:solidFill>
                <a:schemeClr val="tx2"/>
              </a:solidFill>
            </a:endParaRPr>
          </a:p>
        </p:txBody>
      </p:sp>
      <p:sp>
        <p:nvSpPr>
          <p:cNvPr id="11" name="TextBox 10"/>
          <p:cNvSpPr txBox="1"/>
          <p:nvPr/>
        </p:nvSpPr>
        <p:spPr>
          <a:xfrm rot="16200000">
            <a:off x="313936" y="3469101"/>
            <a:ext cx="762023" cy="523220"/>
          </a:xfrm>
          <a:prstGeom prst="rect">
            <a:avLst/>
          </a:prstGeom>
          <a:noFill/>
        </p:spPr>
        <p:txBody>
          <a:bodyPr wrap="none" rtlCol="0">
            <a:spAutoFit/>
          </a:bodyPr>
          <a:lstStyle/>
          <a:p>
            <a:pPr algn="ctr"/>
            <a:r>
              <a:rPr lang="en-US" sz="2800" dirty="0" smtClean="0"/>
              <a:t>CDF</a:t>
            </a:r>
            <a:endParaRPr lang="en-US" sz="2800" dirty="0"/>
          </a:p>
        </p:txBody>
      </p:sp>
      <p:sp>
        <p:nvSpPr>
          <p:cNvPr id="12" name="TextBox 11"/>
          <p:cNvSpPr txBox="1"/>
          <p:nvPr/>
        </p:nvSpPr>
        <p:spPr>
          <a:xfrm>
            <a:off x="874408" y="6137282"/>
            <a:ext cx="8188959" cy="523220"/>
          </a:xfrm>
          <a:prstGeom prst="rect">
            <a:avLst/>
          </a:prstGeom>
          <a:noFill/>
        </p:spPr>
        <p:txBody>
          <a:bodyPr wrap="square" rtlCol="0">
            <a:spAutoFit/>
          </a:bodyPr>
          <a:lstStyle/>
          <a:p>
            <a:pPr algn="ctr"/>
            <a:r>
              <a:rPr lang="en-US" sz="2800" dirty="0" smtClean="0"/>
              <a:t>Delay in detecting pedestrian (s)</a:t>
            </a:r>
            <a:endParaRPr lang="en-US" sz="2800" dirty="0"/>
          </a:p>
        </p:txBody>
      </p:sp>
      <p:graphicFrame>
        <p:nvGraphicFramePr>
          <p:cNvPr id="13" name="Chart 12"/>
          <p:cNvGraphicFramePr>
            <a:graphicFrameLocks/>
          </p:cNvGraphicFramePr>
          <p:nvPr>
            <p:extLst>
              <p:ext uri="{D42A27DB-BD31-4B8C-83A1-F6EECF244321}">
                <p14:modId xmlns:p14="http://schemas.microsoft.com/office/powerpoint/2010/main" val="3593091339"/>
              </p:ext>
            </p:extLst>
          </p:nvPr>
        </p:nvGraphicFramePr>
        <p:xfrm>
          <a:off x="1143000" y="1283454"/>
          <a:ext cx="7620000" cy="48945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5626275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a:xfrm>
            <a:off x="0" y="0"/>
            <a:ext cx="9143999" cy="1143000"/>
          </a:xfrm>
        </p:spPr>
        <p:txBody>
          <a:bodyPr vert="horz" lIns="91440" tIns="45720" rIns="91440" bIns="45720" rtlCol="0" anchor="ctr">
            <a:normAutofit/>
          </a:bodyPr>
          <a:lstStyle/>
          <a:p>
            <a:r>
              <a:rPr lang="en-US" dirty="0" smtClean="0">
                <a:solidFill>
                  <a:schemeClr val="tx2"/>
                </a:solidFill>
              </a:rPr>
              <a:t>Outdoor Results</a:t>
            </a:r>
            <a:endParaRPr lang="en-US" dirty="0">
              <a:solidFill>
                <a:schemeClr val="tx2"/>
              </a:solidFill>
            </a:endParaRPr>
          </a:p>
        </p:txBody>
      </p:sp>
      <p:sp>
        <p:nvSpPr>
          <p:cNvPr id="11" name="TextBox 10"/>
          <p:cNvSpPr txBox="1"/>
          <p:nvPr/>
        </p:nvSpPr>
        <p:spPr>
          <a:xfrm rot="16200000">
            <a:off x="313936" y="3469101"/>
            <a:ext cx="762023" cy="523220"/>
          </a:xfrm>
          <a:prstGeom prst="rect">
            <a:avLst/>
          </a:prstGeom>
          <a:noFill/>
        </p:spPr>
        <p:txBody>
          <a:bodyPr wrap="none" rtlCol="0">
            <a:spAutoFit/>
          </a:bodyPr>
          <a:lstStyle/>
          <a:p>
            <a:pPr algn="ctr"/>
            <a:r>
              <a:rPr lang="en-US" sz="2800" dirty="0" smtClean="0"/>
              <a:t>CDF</a:t>
            </a:r>
            <a:endParaRPr lang="en-US" sz="2800" dirty="0"/>
          </a:p>
        </p:txBody>
      </p:sp>
      <p:sp>
        <p:nvSpPr>
          <p:cNvPr id="12" name="TextBox 11"/>
          <p:cNvSpPr txBox="1"/>
          <p:nvPr/>
        </p:nvSpPr>
        <p:spPr>
          <a:xfrm>
            <a:off x="874408" y="6137282"/>
            <a:ext cx="8188959" cy="523220"/>
          </a:xfrm>
          <a:prstGeom prst="rect">
            <a:avLst/>
          </a:prstGeom>
          <a:noFill/>
        </p:spPr>
        <p:txBody>
          <a:bodyPr wrap="square" rtlCol="0">
            <a:spAutoFit/>
          </a:bodyPr>
          <a:lstStyle/>
          <a:p>
            <a:pPr algn="ctr"/>
            <a:r>
              <a:rPr lang="en-US" sz="2800" dirty="0" smtClean="0"/>
              <a:t>Delay in detecting pedestrian (s)</a:t>
            </a:r>
            <a:endParaRPr lang="en-US" sz="2800" dirty="0"/>
          </a:p>
        </p:txBody>
      </p:sp>
      <p:graphicFrame>
        <p:nvGraphicFramePr>
          <p:cNvPr id="13" name="Chart 12"/>
          <p:cNvGraphicFramePr>
            <a:graphicFrameLocks/>
          </p:cNvGraphicFramePr>
          <p:nvPr>
            <p:extLst>
              <p:ext uri="{D42A27DB-BD31-4B8C-83A1-F6EECF244321}">
                <p14:modId xmlns:p14="http://schemas.microsoft.com/office/powerpoint/2010/main" val="3084575453"/>
              </p:ext>
            </p:extLst>
          </p:nvPr>
        </p:nvGraphicFramePr>
        <p:xfrm>
          <a:off x="1143000" y="1283454"/>
          <a:ext cx="7620000" cy="489451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a:off x="5708977" y="4117318"/>
            <a:ext cx="2645442" cy="523220"/>
          </a:xfrm>
          <a:prstGeom prst="rect">
            <a:avLst/>
          </a:prstGeom>
          <a:noFill/>
        </p:spPr>
        <p:txBody>
          <a:bodyPr wrap="square" rtlCol="0">
            <a:spAutoFit/>
          </a:bodyPr>
          <a:lstStyle/>
          <a:p>
            <a:r>
              <a:rPr lang="en-US" sz="2800" b="1" dirty="0" smtClean="0">
                <a:solidFill>
                  <a:schemeClr val="accent2"/>
                </a:solidFill>
              </a:rPr>
              <a:t>Today’s System</a:t>
            </a:r>
            <a:endParaRPr lang="en-US" sz="2800" b="1" dirty="0">
              <a:solidFill>
                <a:schemeClr val="accent2"/>
              </a:solidFill>
            </a:endParaRPr>
          </a:p>
        </p:txBody>
      </p:sp>
    </p:spTree>
    <p:extLst>
      <p:ext uri="{BB962C8B-B14F-4D97-AF65-F5344CB8AC3E}">
        <p14:creationId xmlns:p14="http://schemas.microsoft.com/office/powerpoint/2010/main" val="12322902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a:xfrm>
            <a:off x="0" y="0"/>
            <a:ext cx="9143999" cy="1143000"/>
          </a:xfrm>
        </p:spPr>
        <p:txBody>
          <a:bodyPr vert="horz" lIns="91440" tIns="45720" rIns="91440" bIns="45720" rtlCol="0" anchor="ctr">
            <a:normAutofit/>
          </a:bodyPr>
          <a:lstStyle/>
          <a:p>
            <a:r>
              <a:rPr lang="en-US" dirty="0" smtClean="0">
                <a:solidFill>
                  <a:schemeClr val="tx2"/>
                </a:solidFill>
              </a:rPr>
              <a:t>Outdoor Results</a:t>
            </a:r>
            <a:endParaRPr lang="en-US" dirty="0">
              <a:solidFill>
                <a:schemeClr val="tx2"/>
              </a:solidFill>
            </a:endParaRPr>
          </a:p>
        </p:txBody>
      </p:sp>
      <p:sp>
        <p:nvSpPr>
          <p:cNvPr id="11" name="TextBox 10"/>
          <p:cNvSpPr txBox="1"/>
          <p:nvPr/>
        </p:nvSpPr>
        <p:spPr>
          <a:xfrm rot="16200000">
            <a:off x="313936" y="3469101"/>
            <a:ext cx="762023" cy="523220"/>
          </a:xfrm>
          <a:prstGeom prst="rect">
            <a:avLst/>
          </a:prstGeom>
          <a:noFill/>
        </p:spPr>
        <p:txBody>
          <a:bodyPr wrap="none" rtlCol="0">
            <a:spAutoFit/>
          </a:bodyPr>
          <a:lstStyle/>
          <a:p>
            <a:pPr algn="ctr"/>
            <a:r>
              <a:rPr lang="en-US" sz="2800" dirty="0" smtClean="0"/>
              <a:t>CDF</a:t>
            </a:r>
            <a:endParaRPr lang="en-US" sz="2800" dirty="0"/>
          </a:p>
        </p:txBody>
      </p:sp>
      <p:sp>
        <p:nvSpPr>
          <p:cNvPr id="12" name="TextBox 11"/>
          <p:cNvSpPr txBox="1"/>
          <p:nvPr/>
        </p:nvSpPr>
        <p:spPr>
          <a:xfrm>
            <a:off x="874408" y="6137282"/>
            <a:ext cx="8188959" cy="523220"/>
          </a:xfrm>
          <a:prstGeom prst="rect">
            <a:avLst/>
          </a:prstGeom>
          <a:noFill/>
        </p:spPr>
        <p:txBody>
          <a:bodyPr wrap="square" rtlCol="0">
            <a:spAutoFit/>
          </a:bodyPr>
          <a:lstStyle/>
          <a:p>
            <a:pPr algn="ctr"/>
            <a:r>
              <a:rPr lang="en-US" sz="2800" dirty="0" smtClean="0"/>
              <a:t>Delay in detecting pedestrian (s)</a:t>
            </a:r>
            <a:endParaRPr lang="en-US" sz="2800" dirty="0"/>
          </a:p>
        </p:txBody>
      </p:sp>
      <p:graphicFrame>
        <p:nvGraphicFramePr>
          <p:cNvPr id="13" name="Chart 12"/>
          <p:cNvGraphicFramePr>
            <a:graphicFrameLocks/>
          </p:cNvGraphicFramePr>
          <p:nvPr>
            <p:extLst>
              <p:ext uri="{D42A27DB-BD31-4B8C-83A1-F6EECF244321}">
                <p14:modId xmlns:p14="http://schemas.microsoft.com/office/powerpoint/2010/main" val="1230236101"/>
              </p:ext>
            </p:extLst>
          </p:nvPr>
        </p:nvGraphicFramePr>
        <p:xfrm>
          <a:off x="1143000" y="1283454"/>
          <a:ext cx="7620000" cy="489451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a:off x="5708977" y="4117318"/>
            <a:ext cx="2645442" cy="523220"/>
          </a:xfrm>
          <a:prstGeom prst="rect">
            <a:avLst/>
          </a:prstGeom>
          <a:noFill/>
        </p:spPr>
        <p:txBody>
          <a:bodyPr wrap="square" rtlCol="0">
            <a:spAutoFit/>
          </a:bodyPr>
          <a:lstStyle/>
          <a:p>
            <a:r>
              <a:rPr lang="en-US" sz="2800" b="1" dirty="0" smtClean="0">
                <a:solidFill>
                  <a:schemeClr val="accent2"/>
                </a:solidFill>
              </a:rPr>
              <a:t>Today’s System</a:t>
            </a:r>
            <a:endParaRPr lang="en-US" sz="2800" b="1" dirty="0">
              <a:solidFill>
                <a:schemeClr val="accent2"/>
              </a:solidFill>
            </a:endParaRPr>
          </a:p>
        </p:txBody>
      </p:sp>
      <p:sp>
        <p:nvSpPr>
          <p:cNvPr id="16" name="TextBox 15"/>
          <p:cNvSpPr txBox="1"/>
          <p:nvPr/>
        </p:nvSpPr>
        <p:spPr>
          <a:xfrm>
            <a:off x="2229326" y="4369103"/>
            <a:ext cx="1882897" cy="523220"/>
          </a:xfrm>
          <a:prstGeom prst="rect">
            <a:avLst/>
          </a:prstGeom>
          <a:noFill/>
        </p:spPr>
        <p:txBody>
          <a:bodyPr wrap="none" rtlCol="0">
            <a:spAutoFit/>
          </a:bodyPr>
          <a:lstStyle/>
          <a:p>
            <a:r>
              <a:rPr lang="en-US" sz="2800" b="1" dirty="0" smtClean="0">
                <a:solidFill>
                  <a:schemeClr val="accent1"/>
                </a:solidFill>
              </a:rPr>
              <a:t>Our system</a:t>
            </a:r>
            <a:endParaRPr lang="en-US" sz="2800" b="1" dirty="0">
              <a:solidFill>
                <a:schemeClr val="accent1"/>
              </a:solidFill>
            </a:endParaRPr>
          </a:p>
        </p:txBody>
      </p:sp>
      <p:cxnSp>
        <p:nvCxnSpPr>
          <p:cNvPr id="17" name="Straight Arrow Connector 16"/>
          <p:cNvCxnSpPr/>
          <p:nvPr/>
        </p:nvCxnSpPr>
        <p:spPr>
          <a:xfrm flipH="1">
            <a:off x="2193041" y="3501572"/>
            <a:ext cx="3447288"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3454463" y="2999418"/>
            <a:ext cx="794809" cy="523220"/>
          </a:xfrm>
          <a:prstGeom prst="rect">
            <a:avLst/>
          </a:prstGeom>
          <a:noFill/>
        </p:spPr>
        <p:txBody>
          <a:bodyPr wrap="none" rtlCol="0">
            <a:spAutoFit/>
          </a:bodyPr>
          <a:lstStyle/>
          <a:p>
            <a:r>
              <a:rPr lang="en-US" sz="2800" dirty="0" smtClean="0"/>
              <a:t>4.6x</a:t>
            </a:r>
            <a:endParaRPr lang="en-US" sz="2800" dirty="0"/>
          </a:p>
        </p:txBody>
      </p:sp>
      <p:sp>
        <p:nvSpPr>
          <p:cNvPr id="21" name="Content Placeholder 2"/>
          <p:cNvSpPr txBox="1">
            <a:spLocks/>
          </p:cNvSpPr>
          <p:nvPr/>
        </p:nvSpPr>
        <p:spPr>
          <a:xfrm>
            <a:off x="657558" y="5552396"/>
            <a:ext cx="7951560" cy="1174379"/>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pPr marL="346075">
              <a:spcAft>
                <a:spcPts val="600"/>
              </a:spcAft>
            </a:pPr>
            <a:r>
              <a:rPr lang="en-US" sz="2800" dirty="0" smtClean="0">
                <a:sym typeface="Wingdings"/>
              </a:rPr>
              <a:t>Our system enables significantly lower delays in detecting objects beyond sensor range</a:t>
            </a:r>
            <a:endParaRPr lang="en-US" sz="2800" dirty="0">
              <a:sym typeface="Wingdings"/>
            </a:endParaRPr>
          </a:p>
        </p:txBody>
      </p:sp>
    </p:spTree>
    <p:extLst>
      <p:ext uri="{BB962C8B-B14F-4D97-AF65-F5344CB8AC3E}">
        <p14:creationId xmlns:p14="http://schemas.microsoft.com/office/powerpoint/2010/main" val="1261986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496"/>
            <a:ext cx="8229600" cy="1143000"/>
          </a:xfrm>
        </p:spPr>
        <p:txBody>
          <a:bodyPr vert="horz" lIns="91440" tIns="45720" rIns="91440" bIns="45720" rtlCol="0" anchor="ctr">
            <a:normAutofit/>
          </a:bodyPr>
          <a:lstStyle/>
          <a:p>
            <a:r>
              <a:rPr lang="en-US" dirty="0" smtClean="0">
                <a:solidFill>
                  <a:schemeClr val="tx2"/>
                </a:solidFill>
              </a:rPr>
              <a:t>Conclusion</a:t>
            </a:r>
            <a:endParaRPr lang="en-US" dirty="0">
              <a:solidFill>
                <a:schemeClr val="tx2"/>
              </a:solidFill>
            </a:endParaRPr>
          </a:p>
        </p:txBody>
      </p:sp>
      <p:sp>
        <p:nvSpPr>
          <p:cNvPr id="7" name="Content Placeholder 2"/>
          <p:cNvSpPr txBox="1">
            <a:spLocks/>
          </p:cNvSpPr>
          <p:nvPr/>
        </p:nvSpPr>
        <p:spPr>
          <a:xfrm>
            <a:off x="221735" y="1520071"/>
            <a:ext cx="8798120" cy="4800600"/>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dirty="0" smtClean="0"/>
              <a:t>A cloud-assisted system for autonomous driving</a:t>
            </a:r>
          </a:p>
          <a:p>
            <a:endParaRPr lang="en-US" dirty="0"/>
          </a:p>
          <a:p>
            <a:r>
              <a:rPr lang="en-US" dirty="0" smtClean="0"/>
              <a:t>Enables cars to compute safer &amp; more efficient paths by sharing data with cloud</a:t>
            </a:r>
          </a:p>
          <a:p>
            <a:pPr marL="82296" indent="0">
              <a:buNone/>
            </a:pPr>
            <a:endParaRPr lang="en-US" dirty="0" smtClean="0"/>
          </a:p>
          <a:p>
            <a:r>
              <a:rPr lang="en-US" dirty="0" smtClean="0"/>
              <a:t>Several ways to leverage cloud beyond what we implemented: localization, accident alerts, congestion monitoring, etc.</a:t>
            </a:r>
          </a:p>
        </p:txBody>
      </p:sp>
    </p:spTree>
    <p:extLst>
      <p:ext uri="{BB962C8B-B14F-4D97-AF65-F5344CB8AC3E}">
        <p14:creationId xmlns:p14="http://schemas.microsoft.com/office/powerpoint/2010/main" val="5157951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267385" y="1007339"/>
            <a:ext cx="8876615" cy="45867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600" dirty="0" smtClean="0"/>
              <a:t>Classifying different objects</a:t>
            </a:r>
          </a:p>
          <a:p>
            <a:pPr marL="0" indent="0">
              <a:buNone/>
            </a:pPr>
            <a:endParaRPr lang="en-US" sz="3600" dirty="0" smtClean="0"/>
          </a:p>
        </p:txBody>
      </p:sp>
      <p:sp>
        <p:nvSpPr>
          <p:cNvPr id="6" name="Title 1"/>
          <p:cNvSpPr txBox="1">
            <a:spLocks/>
          </p:cNvSpPr>
          <p:nvPr/>
        </p:nvSpPr>
        <p:spPr>
          <a:xfrm>
            <a:off x="86084" y="20644"/>
            <a:ext cx="9205535"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u="sng" dirty="0" smtClean="0">
                <a:solidFill>
                  <a:schemeClr val="tx2"/>
                </a:solidFill>
              </a:rPr>
              <a:t>Challenge 2</a:t>
            </a:r>
            <a:r>
              <a:rPr lang="en-US" sz="4000" dirty="0" smtClean="0">
                <a:solidFill>
                  <a:schemeClr val="tx2"/>
                </a:solidFill>
              </a:rPr>
              <a:t>: Perception</a:t>
            </a:r>
            <a:endParaRPr lang="en-US" sz="4000" dirty="0">
              <a:solidFill>
                <a:schemeClr val="tx2"/>
              </a:solidFill>
            </a:endParaRPr>
          </a:p>
        </p:txBody>
      </p:sp>
      <p:pic>
        <p:nvPicPr>
          <p:cNvPr id="4" name="Picture 3"/>
          <p:cNvPicPr>
            <a:picLocks noChangeAspect="1"/>
          </p:cNvPicPr>
          <p:nvPr/>
        </p:nvPicPr>
        <p:blipFill>
          <a:blip r:embed="rId3"/>
          <a:stretch>
            <a:fillRect/>
          </a:stretch>
        </p:blipFill>
        <p:spPr>
          <a:xfrm>
            <a:off x="4576011" y="2872521"/>
            <a:ext cx="4398072" cy="2819400"/>
          </a:xfrm>
          <a:prstGeom prst="rect">
            <a:avLst/>
          </a:prstGeom>
        </p:spPr>
      </p:pic>
      <p:pic>
        <p:nvPicPr>
          <p:cNvPr id="7" name="Picture 6"/>
          <p:cNvPicPr>
            <a:picLocks noChangeAspect="1"/>
          </p:cNvPicPr>
          <p:nvPr/>
        </p:nvPicPr>
        <p:blipFill>
          <a:blip r:embed="rId4"/>
          <a:stretch>
            <a:fillRect/>
          </a:stretch>
        </p:blipFill>
        <p:spPr>
          <a:xfrm>
            <a:off x="257999" y="2871448"/>
            <a:ext cx="3810411" cy="2780789"/>
          </a:xfrm>
          <a:prstGeom prst="rect">
            <a:avLst/>
          </a:prstGeom>
        </p:spPr>
      </p:pic>
    </p:spTree>
    <p:extLst>
      <p:ext uri="{BB962C8B-B14F-4D97-AF65-F5344CB8AC3E}">
        <p14:creationId xmlns:p14="http://schemas.microsoft.com/office/powerpoint/2010/main" val="6259784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267385" y="1007339"/>
            <a:ext cx="8876615" cy="45867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600" dirty="0" smtClean="0"/>
              <a:t>Classifying different objects</a:t>
            </a:r>
          </a:p>
          <a:p>
            <a:r>
              <a:rPr lang="en-US" sz="3600" dirty="0" smtClean="0"/>
              <a:t>Track and predict movement of objects</a:t>
            </a:r>
          </a:p>
          <a:p>
            <a:pPr marL="0" indent="0">
              <a:buNone/>
            </a:pPr>
            <a:endParaRPr lang="en-US" sz="3600" dirty="0" smtClean="0"/>
          </a:p>
        </p:txBody>
      </p:sp>
      <p:sp>
        <p:nvSpPr>
          <p:cNvPr id="6" name="Title 1"/>
          <p:cNvSpPr txBox="1">
            <a:spLocks/>
          </p:cNvSpPr>
          <p:nvPr/>
        </p:nvSpPr>
        <p:spPr>
          <a:xfrm>
            <a:off x="86084" y="20644"/>
            <a:ext cx="9205535"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u="sng" dirty="0" smtClean="0">
                <a:solidFill>
                  <a:schemeClr val="tx2"/>
                </a:solidFill>
              </a:rPr>
              <a:t>Challenge 2</a:t>
            </a:r>
            <a:r>
              <a:rPr lang="en-US" sz="4000" dirty="0" smtClean="0">
                <a:solidFill>
                  <a:schemeClr val="tx2"/>
                </a:solidFill>
              </a:rPr>
              <a:t>: Perception</a:t>
            </a:r>
            <a:endParaRPr lang="en-US" sz="4000" dirty="0">
              <a:solidFill>
                <a:schemeClr val="tx2"/>
              </a:solidFill>
            </a:endParaRPr>
          </a:p>
        </p:txBody>
      </p:sp>
      <p:pic>
        <p:nvPicPr>
          <p:cNvPr id="2" name="Picture 1"/>
          <p:cNvPicPr>
            <a:picLocks noChangeAspect="1"/>
          </p:cNvPicPr>
          <p:nvPr/>
        </p:nvPicPr>
        <p:blipFill>
          <a:blip r:embed="rId3"/>
          <a:stretch>
            <a:fillRect/>
          </a:stretch>
        </p:blipFill>
        <p:spPr>
          <a:xfrm>
            <a:off x="1559833" y="2398240"/>
            <a:ext cx="5842689" cy="3907298"/>
          </a:xfrm>
          <a:prstGeom prst="rect">
            <a:avLst/>
          </a:prstGeom>
        </p:spPr>
      </p:pic>
    </p:spTree>
    <p:extLst>
      <p:ext uri="{BB962C8B-B14F-4D97-AF65-F5344CB8AC3E}">
        <p14:creationId xmlns:p14="http://schemas.microsoft.com/office/powerpoint/2010/main" val="92244561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267385" y="1106549"/>
            <a:ext cx="8876615" cy="45867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600" dirty="0" smtClean="0"/>
              <a:t>Classifying different objects</a:t>
            </a:r>
          </a:p>
          <a:p>
            <a:r>
              <a:rPr lang="en-US" sz="3600" dirty="0" smtClean="0"/>
              <a:t>Track and predict movement of objects</a:t>
            </a:r>
          </a:p>
          <a:p>
            <a:r>
              <a:rPr lang="en-US" sz="3600" dirty="0" smtClean="0"/>
              <a:t>Accurate Localization</a:t>
            </a:r>
          </a:p>
          <a:p>
            <a:pPr lvl="1"/>
            <a:r>
              <a:rPr lang="en-US" dirty="0" smtClean="0"/>
              <a:t>For fine localization: locate fixed known features</a:t>
            </a:r>
          </a:p>
          <a:p>
            <a:pPr marL="0" indent="0">
              <a:buNone/>
            </a:pPr>
            <a:endParaRPr lang="en-US" sz="3600" dirty="0" smtClean="0"/>
          </a:p>
        </p:txBody>
      </p:sp>
      <p:sp>
        <p:nvSpPr>
          <p:cNvPr id="6" name="Title 1"/>
          <p:cNvSpPr txBox="1">
            <a:spLocks/>
          </p:cNvSpPr>
          <p:nvPr/>
        </p:nvSpPr>
        <p:spPr>
          <a:xfrm>
            <a:off x="86084" y="20644"/>
            <a:ext cx="9205535"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u="sng" dirty="0" smtClean="0">
                <a:solidFill>
                  <a:schemeClr val="tx2"/>
                </a:solidFill>
              </a:rPr>
              <a:t>Challenge 2</a:t>
            </a:r>
            <a:r>
              <a:rPr lang="en-US" sz="4000" dirty="0" smtClean="0">
                <a:solidFill>
                  <a:schemeClr val="tx2"/>
                </a:solidFill>
              </a:rPr>
              <a:t>: Perception</a:t>
            </a:r>
            <a:endParaRPr lang="en-US" sz="4000" dirty="0">
              <a:solidFill>
                <a:schemeClr val="tx2"/>
              </a:solidFill>
            </a:endParaRPr>
          </a:p>
        </p:txBody>
      </p:sp>
      <p:pic>
        <p:nvPicPr>
          <p:cNvPr id="3" name="Picture 2"/>
          <p:cNvPicPr>
            <a:picLocks noChangeAspect="1"/>
          </p:cNvPicPr>
          <p:nvPr/>
        </p:nvPicPr>
        <p:blipFill>
          <a:blip r:embed="rId3"/>
          <a:stretch>
            <a:fillRect/>
          </a:stretch>
        </p:blipFill>
        <p:spPr>
          <a:xfrm>
            <a:off x="4587466" y="3755054"/>
            <a:ext cx="4363308" cy="2704023"/>
          </a:xfrm>
          <a:prstGeom prst="rect">
            <a:avLst/>
          </a:prstGeom>
        </p:spPr>
      </p:pic>
      <p:cxnSp>
        <p:nvCxnSpPr>
          <p:cNvPr id="8" name="Straight Arrow Connector 7"/>
          <p:cNvCxnSpPr/>
          <p:nvPr/>
        </p:nvCxnSpPr>
        <p:spPr>
          <a:xfrm flipH="1" flipV="1">
            <a:off x="5242986" y="5562775"/>
            <a:ext cx="225335" cy="471199"/>
          </a:xfrm>
          <a:prstGeom prst="straightConnector1">
            <a:avLst/>
          </a:prstGeom>
          <a:ln w="57150"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7812618" y="5583261"/>
            <a:ext cx="225335" cy="471199"/>
          </a:xfrm>
          <a:prstGeom prst="straightConnector1">
            <a:avLst/>
          </a:prstGeom>
          <a:ln w="57150"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4"/>
          <a:stretch>
            <a:fillRect/>
          </a:stretch>
        </p:blipFill>
        <p:spPr>
          <a:xfrm>
            <a:off x="178614" y="3740442"/>
            <a:ext cx="4088256" cy="2726835"/>
          </a:xfrm>
          <a:prstGeom prst="rect">
            <a:avLst/>
          </a:prstGeom>
        </p:spPr>
      </p:pic>
      <p:cxnSp>
        <p:nvCxnSpPr>
          <p:cNvPr id="14" name="Straight Arrow Connector 13"/>
          <p:cNvCxnSpPr/>
          <p:nvPr/>
        </p:nvCxnSpPr>
        <p:spPr>
          <a:xfrm>
            <a:off x="2242880" y="4202788"/>
            <a:ext cx="409953" cy="202206"/>
          </a:xfrm>
          <a:prstGeom prst="straightConnector1">
            <a:avLst/>
          </a:prstGeom>
          <a:ln w="57150"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2652833" y="3755054"/>
            <a:ext cx="859892" cy="2550141"/>
          </a:xfrm>
          <a:prstGeom prst="ellipse">
            <a:avLst/>
          </a:prstGeom>
          <a:noFill/>
          <a:ln w="57150" cmpd="sng">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14068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txBox="1">
            <a:spLocks/>
          </p:cNvSpPr>
          <p:nvPr/>
        </p:nvSpPr>
        <p:spPr>
          <a:xfrm>
            <a:off x="267385" y="1163644"/>
            <a:ext cx="8876615" cy="58168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buNone/>
            </a:pPr>
            <a:endParaRPr lang="en-US" dirty="0"/>
          </a:p>
          <a:p>
            <a:r>
              <a:rPr lang="en-US" dirty="0"/>
              <a:t>Need to </a:t>
            </a:r>
            <a:r>
              <a:rPr lang="en-US" dirty="0" smtClean="0"/>
              <a:t>perform complex </a:t>
            </a:r>
            <a:r>
              <a:rPr lang="en-US" dirty="0"/>
              <a:t>machine learning </a:t>
            </a:r>
            <a:r>
              <a:rPr lang="en-US" dirty="0" smtClean="0"/>
              <a:t>algorithms </a:t>
            </a:r>
            <a:r>
              <a:rPr lang="en-US" dirty="0"/>
              <a:t>that operate on huge data sets </a:t>
            </a:r>
          </a:p>
          <a:p>
            <a:pPr lvl="1"/>
            <a:endParaRPr lang="en-US" sz="2400" dirty="0">
              <a:solidFill>
                <a:srgbClr val="C0504D"/>
              </a:solidFill>
            </a:endParaRPr>
          </a:p>
          <a:p>
            <a:r>
              <a:rPr lang="en-US" dirty="0" smtClean="0"/>
              <a:t>Need to store huge, detailed maps and images of the world –  petabytes of data</a:t>
            </a:r>
            <a:endParaRPr lang="en-US" dirty="0"/>
          </a:p>
          <a:p>
            <a:endParaRPr lang="en-US" dirty="0" smtClean="0"/>
          </a:p>
          <a:p>
            <a:pPr marL="0" indent="0">
              <a:buNone/>
            </a:pPr>
            <a:r>
              <a:rPr lang="en-US" sz="2800" dirty="0" smtClean="0">
                <a:solidFill>
                  <a:srgbClr val="C0504D"/>
                </a:solidFill>
              </a:rPr>
              <a:t>“MIT’s DARPA Challenge car had a mini-datacenter inside. An extra AC was mounted on top to cool it!” </a:t>
            </a:r>
          </a:p>
          <a:p>
            <a:pPr lvl="1"/>
            <a:endParaRPr lang="en-US" dirty="0" smtClean="0"/>
          </a:p>
          <a:p>
            <a:pPr marL="457200" lvl="1" indent="0">
              <a:buNone/>
            </a:pPr>
            <a:endParaRPr lang="en-US" dirty="0" smtClean="0"/>
          </a:p>
        </p:txBody>
      </p:sp>
      <p:sp>
        <p:nvSpPr>
          <p:cNvPr id="6" name="Title 1"/>
          <p:cNvSpPr txBox="1">
            <a:spLocks/>
          </p:cNvSpPr>
          <p:nvPr/>
        </p:nvSpPr>
        <p:spPr>
          <a:xfrm>
            <a:off x="86084" y="20644"/>
            <a:ext cx="9205535"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tx2"/>
                </a:solidFill>
              </a:rPr>
              <a:t>Perception requires huge storage, computation</a:t>
            </a:r>
            <a:endParaRPr lang="en-US" sz="3600" dirty="0">
              <a:solidFill>
                <a:schemeClr val="tx2"/>
              </a:solidFill>
            </a:endParaRPr>
          </a:p>
        </p:txBody>
      </p:sp>
    </p:spTree>
    <p:extLst>
      <p:ext uri="{BB962C8B-B14F-4D97-AF65-F5344CB8AC3E}">
        <p14:creationId xmlns:p14="http://schemas.microsoft.com/office/powerpoint/2010/main" val="11455865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83798" y="164214"/>
            <a:ext cx="8805643" cy="1143000"/>
          </a:xfrm>
        </p:spPr>
        <p:txBody>
          <a:bodyPr vert="horz" lIns="91440" tIns="45720" rIns="91440" bIns="45720" rtlCol="0" anchor="ctr">
            <a:noAutofit/>
          </a:bodyPr>
          <a:lstStyle/>
          <a:p>
            <a:r>
              <a:rPr lang="en-US" sz="3600" dirty="0" smtClean="0">
                <a:solidFill>
                  <a:schemeClr val="tx2"/>
                </a:solidFill>
              </a:rPr>
              <a:t>How can we overcome this challenge?</a:t>
            </a:r>
            <a:endParaRPr lang="en-US" sz="3600" dirty="0">
              <a:solidFill>
                <a:schemeClr val="tx2"/>
              </a:solidFill>
            </a:endParaRPr>
          </a:p>
        </p:txBody>
      </p:sp>
      <p:sp>
        <p:nvSpPr>
          <p:cNvPr id="31" name="Rectangle 30"/>
          <p:cNvSpPr/>
          <p:nvPr/>
        </p:nvSpPr>
        <p:spPr>
          <a:xfrm>
            <a:off x="1210600" y="2973800"/>
            <a:ext cx="3623759" cy="1946049"/>
          </a:xfrm>
          <a:prstGeom prst="rect">
            <a:avLst/>
          </a:prstGeom>
          <a:solidFill>
            <a:schemeClr val="bg2">
              <a:lumMod val="90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2" name="Rectangle 31"/>
          <p:cNvSpPr/>
          <p:nvPr/>
        </p:nvSpPr>
        <p:spPr>
          <a:xfrm>
            <a:off x="4951085" y="2979193"/>
            <a:ext cx="1397985" cy="3155796"/>
          </a:xfrm>
          <a:prstGeom prst="rect">
            <a:avLst/>
          </a:prstGeom>
          <a:solidFill>
            <a:schemeClr val="bg1">
              <a:lumMod val="75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3" name="Rectangle 32"/>
          <p:cNvSpPr/>
          <p:nvPr/>
        </p:nvSpPr>
        <p:spPr>
          <a:xfrm rot="5400000">
            <a:off x="3298202" y="3311621"/>
            <a:ext cx="1200830" cy="5376035"/>
          </a:xfrm>
          <a:prstGeom prst="rect">
            <a:avLst/>
          </a:prstGeom>
          <a:solidFill>
            <a:schemeClr val="bg1">
              <a:lumMod val="75000"/>
            </a:schemeClr>
          </a:solidFill>
          <a:ln>
            <a:solidFill>
              <a:schemeClr val="tx1"/>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34" name="Straight Arrow Connector 33"/>
          <p:cNvCxnSpPr>
            <a:stCxn id="32" idx="0"/>
          </p:cNvCxnSpPr>
          <p:nvPr/>
        </p:nvCxnSpPr>
        <p:spPr>
          <a:xfrm>
            <a:off x="5650078" y="2979193"/>
            <a:ext cx="0" cy="3620861"/>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35" name="Straight Arrow Connector 34"/>
          <p:cNvCxnSpPr>
            <a:stCxn id="33" idx="0"/>
            <a:endCxn id="33" idx="2"/>
          </p:cNvCxnSpPr>
          <p:nvPr/>
        </p:nvCxnSpPr>
        <p:spPr>
          <a:xfrm flipH="1">
            <a:off x="1210600" y="5999639"/>
            <a:ext cx="5376035" cy="0"/>
          </a:xfrm>
          <a:prstGeom prst="straightConnector1">
            <a:avLst/>
          </a:prstGeom>
          <a:ln>
            <a:solidFill>
              <a:schemeClr val="bg1"/>
            </a:solidFill>
            <a:prstDash val="dash"/>
            <a:tailEnd type="none"/>
          </a:ln>
          <a:effectLst/>
        </p:spPr>
        <p:style>
          <a:lnRef idx="2">
            <a:schemeClr val="dk1"/>
          </a:lnRef>
          <a:fillRef idx="0">
            <a:schemeClr val="dk1"/>
          </a:fillRef>
          <a:effectRef idx="1">
            <a:schemeClr val="dk1"/>
          </a:effectRef>
          <a:fontRef idx="minor">
            <a:schemeClr val="tx1"/>
          </a:fontRef>
        </p:style>
      </p:cxnSp>
      <p:pic>
        <p:nvPicPr>
          <p:cNvPr id="36" name="Picture 35"/>
          <p:cNvPicPr>
            <a:picLocks noChangeAspect="1"/>
          </p:cNvPicPr>
          <p:nvPr/>
        </p:nvPicPr>
        <p:blipFill rotWithShape="1">
          <a:blip r:embed="rId3"/>
          <a:srcRect t="66389"/>
          <a:stretch/>
        </p:blipFill>
        <p:spPr>
          <a:xfrm flipH="1">
            <a:off x="2929266" y="5978262"/>
            <a:ext cx="1237473" cy="621792"/>
          </a:xfrm>
          <a:prstGeom prst="rect">
            <a:avLst/>
          </a:prstGeom>
        </p:spPr>
      </p:pic>
      <p:pic>
        <p:nvPicPr>
          <p:cNvPr id="37" name="Picture 36"/>
          <p:cNvPicPr>
            <a:picLocks noChangeAspect="1"/>
          </p:cNvPicPr>
          <p:nvPr/>
        </p:nvPicPr>
        <p:blipFill rotWithShape="1">
          <a:blip r:embed="rId3"/>
          <a:srcRect t="31700" b="33446"/>
          <a:stretch/>
        </p:blipFill>
        <p:spPr>
          <a:xfrm rot="16200000">
            <a:off x="4695737" y="3687015"/>
            <a:ext cx="1179200" cy="614427"/>
          </a:xfrm>
          <a:prstGeom prst="rect">
            <a:avLst/>
          </a:prstGeom>
        </p:spPr>
      </p:pic>
      <p:cxnSp>
        <p:nvCxnSpPr>
          <p:cNvPr id="38" name="Straight Arrow Connector 37"/>
          <p:cNvCxnSpPr/>
          <p:nvPr/>
        </p:nvCxnSpPr>
        <p:spPr>
          <a:xfrm flipH="1">
            <a:off x="4951085" y="5399224"/>
            <a:ext cx="1397986" cy="0"/>
          </a:xfrm>
          <a:prstGeom prst="straightConnector1">
            <a:avLst/>
          </a:prstGeom>
          <a:ln>
            <a:solidFill>
              <a:schemeClr val="bg1">
                <a:lumMod val="75000"/>
              </a:schemeClr>
            </a:solidFill>
            <a:tailEnd type="none"/>
          </a:ln>
          <a:effectLst/>
        </p:spPr>
        <p:style>
          <a:lnRef idx="2">
            <a:schemeClr val="dk1"/>
          </a:lnRef>
          <a:fillRef idx="0">
            <a:schemeClr val="dk1"/>
          </a:fillRef>
          <a:effectRef idx="1">
            <a:schemeClr val="dk1"/>
          </a:effectRef>
          <a:fontRef idx="minor">
            <a:schemeClr val="tx1"/>
          </a:fontRef>
        </p:style>
      </p:cxnSp>
      <p:pic>
        <p:nvPicPr>
          <p:cNvPr id="39" name="Picture 38"/>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flipH="1">
            <a:off x="1973019" y="4919849"/>
            <a:ext cx="411480" cy="587828"/>
          </a:xfrm>
          <a:prstGeom prst="rect">
            <a:avLst/>
          </a:prstGeom>
        </p:spPr>
      </p:pic>
      <p:pic>
        <p:nvPicPr>
          <p:cNvPr id="46" name="Picture 45"/>
          <p:cNvPicPr>
            <a:picLocks noChangeAspect="1"/>
          </p:cNvPicPr>
          <p:nvPr/>
        </p:nvPicPr>
        <p:blipFill>
          <a:blip r:embed="rId6">
            <a:extLst>
              <a:ext uri="{BEBA8EAE-BF5A-486C-A8C5-ECC9F3942E4B}">
                <a14:imgProps xmlns:a14="http://schemas.microsoft.com/office/drawing/2010/main">
                  <a14:imgLayer r:embed="rId7">
                    <a14:imgEffect>
                      <a14:backgroundRemoval t="0" b="100000" l="10000" r="90000"/>
                    </a14:imgEffect>
                  </a14:imgLayer>
                </a14:imgProps>
              </a:ext>
            </a:extLst>
          </a:blip>
          <a:stretch>
            <a:fillRect/>
          </a:stretch>
        </p:blipFill>
        <p:spPr>
          <a:xfrm flipH="1">
            <a:off x="6448111" y="4978819"/>
            <a:ext cx="469690" cy="370672"/>
          </a:xfrm>
          <a:prstGeom prst="rect">
            <a:avLst/>
          </a:prstGeom>
        </p:spPr>
      </p:pic>
      <p:grpSp>
        <p:nvGrpSpPr>
          <p:cNvPr id="48" name="Group 47"/>
          <p:cNvGrpSpPr/>
          <p:nvPr/>
        </p:nvGrpSpPr>
        <p:grpSpPr>
          <a:xfrm rot="5852276">
            <a:off x="6389765" y="4629858"/>
            <a:ext cx="533617" cy="488605"/>
            <a:chOff x="2570097" y="3944647"/>
            <a:chExt cx="533617" cy="488605"/>
          </a:xfrm>
        </p:grpSpPr>
        <p:sp>
          <p:nvSpPr>
            <p:cNvPr id="49" name="Arc 48"/>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0" name="Arc 49"/>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1" name="Arc 50"/>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52" name="Group 51"/>
          <p:cNvGrpSpPr/>
          <p:nvPr/>
        </p:nvGrpSpPr>
        <p:grpSpPr>
          <a:xfrm rot="4753148">
            <a:off x="3852554" y="5719979"/>
            <a:ext cx="533617" cy="488605"/>
            <a:chOff x="2570097" y="3944647"/>
            <a:chExt cx="533617" cy="488605"/>
          </a:xfrm>
        </p:grpSpPr>
        <p:sp>
          <p:nvSpPr>
            <p:cNvPr id="53" name="Arc 52"/>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4" name="Arc 53"/>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5" name="Arc 54"/>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57" name="Group 56"/>
          <p:cNvGrpSpPr/>
          <p:nvPr/>
        </p:nvGrpSpPr>
        <p:grpSpPr>
          <a:xfrm rot="4960323">
            <a:off x="5325742" y="3143587"/>
            <a:ext cx="533617" cy="488605"/>
            <a:chOff x="2570097" y="3944647"/>
            <a:chExt cx="533617" cy="488605"/>
          </a:xfrm>
        </p:grpSpPr>
        <p:sp>
          <p:nvSpPr>
            <p:cNvPr id="58" name="Arc 57"/>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9" name="Arc 58"/>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0" name="Arc 59"/>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65" name="Title 1"/>
          <p:cNvSpPr txBox="1">
            <a:spLocks/>
          </p:cNvSpPr>
          <p:nvPr/>
        </p:nvSpPr>
        <p:spPr>
          <a:xfrm>
            <a:off x="695871" y="869410"/>
            <a:ext cx="749808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100" b="1" dirty="0" smtClean="0">
                <a:solidFill>
                  <a:schemeClr val="accent2"/>
                </a:solidFill>
              </a:rPr>
              <a:t>To the Cloud!</a:t>
            </a:r>
            <a:endParaRPr lang="en-US" b="1" dirty="0">
              <a:solidFill>
                <a:schemeClr val="accent2"/>
              </a:solidFill>
            </a:endParaRPr>
          </a:p>
        </p:txBody>
      </p:sp>
      <p:sp>
        <p:nvSpPr>
          <p:cNvPr id="2" name="Cloud 1"/>
          <p:cNvSpPr/>
          <p:nvPr/>
        </p:nvSpPr>
        <p:spPr>
          <a:xfrm>
            <a:off x="6695906" y="2272783"/>
            <a:ext cx="2024867" cy="800432"/>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smtClean="0"/>
              <a:t>Cloud</a:t>
            </a:r>
            <a:endParaRPr lang="en-US" sz="2800" dirty="0"/>
          </a:p>
        </p:txBody>
      </p:sp>
      <p:grpSp>
        <p:nvGrpSpPr>
          <p:cNvPr id="47" name="Group 46"/>
          <p:cNvGrpSpPr/>
          <p:nvPr/>
        </p:nvGrpSpPr>
        <p:grpSpPr>
          <a:xfrm rot="16010254">
            <a:off x="6598567" y="2837658"/>
            <a:ext cx="533617" cy="488605"/>
            <a:chOff x="2570097" y="3944647"/>
            <a:chExt cx="533617" cy="488605"/>
          </a:xfrm>
        </p:grpSpPr>
        <p:sp>
          <p:nvSpPr>
            <p:cNvPr id="56" name="Arc 55"/>
            <p:cNvSpPr/>
            <p:nvPr/>
          </p:nvSpPr>
          <p:spPr>
            <a:xfrm>
              <a:off x="2634416" y="4005122"/>
              <a:ext cx="404370" cy="372777"/>
            </a:xfrm>
            <a:prstGeom prst="arc">
              <a:avLst>
                <a:gd name="adj1" fmla="val 11695521"/>
                <a:gd name="adj2" fmla="val 1557987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6" name="Arc 65"/>
            <p:cNvSpPr/>
            <p:nvPr/>
          </p:nvSpPr>
          <p:spPr>
            <a:xfrm>
              <a:off x="2699344" y="4060475"/>
              <a:ext cx="404370" cy="372777"/>
            </a:xfrm>
            <a:prstGeom prst="arc">
              <a:avLst>
                <a:gd name="adj1" fmla="val 11841676"/>
                <a:gd name="adj2" fmla="val 1557082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7" name="Arc 66"/>
            <p:cNvSpPr/>
            <p:nvPr/>
          </p:nvSpPr>
          <p:spPr>
            <a:xfrm>
              <a:off x="2570097" y="3944647"/>
              <a:ext cx="404370" cy="372777"/>
            </a:xfrm>
            <a:prstGeom prst="arc">
              <a:avLst>
                <a:gd name="adj1" fmla="val 10824310"/>
                <a:gd name="adj2" fmla="val 1667483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68" name="Content Placeholder 2"/>
          <p:cNvSpPr txBox="1">
            <a:spLocks/>
          </p:cNvSpPr>
          <p:nvPr/>
        </p:nvSpPr>
        <p:spPr>
          <a:xfrm>
            <a:off x="267385" y="1852149"/>
            <a:ext cx="8876615" cy="45867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Cars share sensor data with cloud</a:t>
            </a:r>
          </a:p>
        </p:txBody>
      </p:sp>
    </p:spTree>
    <p:extLst>
      <p:ext uri="{BB962C8B-B14F-4D97-AF65-F5344CB8AC3E}">
        <p14:creationId xmlns:p14="http://schemas.microsoft.com/office/powerpoint/2010/main" val="20597083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65" grpId="0"/>
      <p:bldP spid="2" grpId="0" animBg="1"/>
      <p:bldP spid="6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25889</TotalTime>
  <Words>6149</Words>
  <Application>Microsoft Macintosh PowerPoint</Application>
  <PresentationFormat>On-screen Show (4:3)</PresentationFormat>
  <Paragraphs>976</Paragraphs>
  <Slides>47</Slides>
  <Notes>47</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A Cloud-Assisted Design for Autonomous Driving </vt:lpstr>
      <vt:lpstr>Lot of Interest in Autonomous Vehicles</vt:lpstr>
      <vt:lpstr>Benefits</vt:lpstr>
      <vt:lpstr>Challenge 1: Safely Detecting Hidden Objects</vt:lpstr>
      <vt:lpstr>PowerPoint Presentation</vt:lpstr>
      <vt:lpstr>PowerPoint Presentation</vt:lpstr>
      <vt:lpstr>PowerPoint Presentation</vt:lpstr>
      <vt:lpstr>PowerPoint Presentation</vt:lpstr>
      <vt:lpstr>How can we overcome this challenge?</vt:lpstr>
      <vt:lpstr>How can we overcome these challenges?</vt:lpstr>
      <vt:lpstr>Benefits</vt:lpstr>
      <vt:lpstr>PowerPoint Presentation</vt:lpstr>
      <vt:lpstr>PowerPoint Presentation</vt:lpstr>
      <vt:lpstr>PowerPoint Presentation</vt:lpstr>
      <vt:lpstr>Primer on Autonomous Vehicles</vt:lpstr>
      <vt:lpstr>Primer on Autonomous Vehicles</vt:lpstr>
      <vt:lpstr>Primer on Autonomous Vehicles</vt:lpstr>
      <vt:lpstr>Primer on Autonomous Vehicles</vt:lpstr>
      <vt:lpstr>Cloud-Assisted Architecture</vt:lpstr>
      <vt:lpstr>Cloud-Assisted Architecture </vt:lpstr>
      <vt:lpstr>PowerPoint Presentation</vt:lpstr>
      <vt:lpstr>What is the data that sensors gather?</vt:lpstr>
      <vt:lpstr>What is the data that sensors gather?</vt:lpstr>
      <vt:lpstr>What is the data that sensors gather?</vt:lpstr>
      <vt:lpstr>What Info does Autonomous Car Need?</vt:lpstr>
      <vt:lpstr>Compactly Representing Data</vt:lpstr>
      <vt:lpstr>Compactly Representing Data</vt:lpstr>
      <vt:lpstr>Compactly Representing Data</vt:lpstr>
      <vt:lpstr>Compactly Representing Data</vt:lpstr>
      <vt:lpstr>PowerPoint Presentation</vt:lpstr>
      <vt:lpstr>PowerPoint Presentation</vt:lpstr>
      <vt:lpstr>PowerPoint Presentation</vt:lpstr>
      <vt:lpstr>PowerPoint Presentation</vt:lpstr>
      <vt:lpstr>PowerPoint Presentation</vt:lpstr>
      <vt:lpstr>Solution: Make packets self-contained</vt:lpstr>
      <vt:lpstr>Empirical Results</vt:lpstr>
      <vt:lpstr>Implementation</vt:lpstr>
      <vt:lpstr>Testbed</vt:lpstr>
      <vt:lpstr>Experiment 1: Resilience to packet loss</vt:lpstr>
      <vt:lpstr>Experiment 1: Resilience to packet loss</vt:lpstr>
      <vt:lpstr>Experiment 1: Resilience to packet loss</vt:lpstr>
      <vt:lpstr>Experiment 1: Resilience to packet loss</vt:lpstr>
      <vt:lpstr>Experiment 2: Detect Pedestrians using Cloud</vt:lpstr>
      <vt:lpstr>Outdoor Results</vt:lpstr>
      <vt:lpstr>Outdoor Results</vt:lpstr>
      <vt:lpstr>Outdoor Results</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CarSpeak: A Content-Centric Network for Autonomous Driving</dc:title>
  <dc:creator>Swarun Kumar</dc:creator>
  <cp:lastModifiedBy>Swarun Kumar</cp:lastModifiedBy>
  <cp:revision>2281</cp:revision>
  <cp:lastPrinted>2012-08-11T04:48:59Z</cp:lastPrinted>
  <dcterms:created xsi:type="dcterms:W3CDTF">2012-07-25T22:15:28Z</dcterms:created>
  <dcterms:modified xsi:type="dcterms:W3CDTF">2012-08-22T21:59:10Z</dcterms:modified>
</cp:coreProperties>
</file>